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31"/>
  </p:notesMasterIdLst>
  <p:handoutMasterIdLst>
    <p:handoutMasterId r:id="rId32"/>
  </p:handoutMasterIdLst>
  <p:sldIdLst>
    <p:sldId id="301" r:id="rId5"/>
    <p:sldId id="356" r:id="rId6"/>
    <p:sldId id="258" r:id="rId7"/>
    <p:sldId id="355" r:id="rId8"/>
    <p:sldId id="357" r:id="rId9"/>
    <p:sldId id="368" r:id="rId10"/>
    <p:sldId id="367" r:id="rId11"/>
    <p:sldId id="362" r:id="rId12"/>
    <p:sldId id="358" r:id="rId13"/>
    <p:sldId id="373" r:id="rId14"/>
    <p:sldId id="369" r:id="rId15"/>
    <p:sldId id="363" r:id="rId16"/>
    <p:sldId id="359" r:id="rId17"/>
    <p:sldId id="374" r:id="rId18"/>
    <p:sldId id="370" r:id="rId19"/>
    <p:sldId id="364" r:id="rId20"/>
    <p:sldId id="360" r:id="rId21"/>
    <p:sldId id="375" r:id="rId22"/>
    <p:sldId id="371" r:id="rId23"/>
    <p:sldId id="365" r:id="rId24"/>
    <p:sldId id="372" r:id="rId25"/>
    <p:sldId id="361" r:id="rId26"/>
    <p:sldId id="376" r:id="rId27"/>
    <p:sldId id="366" r:id="rId28"/>
    <p:sldId id="306" r:id="rId29"/>
    <p:sldId id="309" r:id="rId30"/>
  </p:sldIdLst>
  <p:sldSz cx="12192000" cy="6858000"/>
  <p:notesSz cx="6858000" cy="9144000"/>
  <p:embeddedFontLst>
    <p:embeddedFont>
      <p:font typeface="Consolas" panose="020B0609020204030204" pitchFamily="49" charset="0"/>
      <p:regular r:id="rId33"/>
      <p:bold r:id="rId34"/>
      <p:italic r:id="rId35"/>
      <p:boldItalic r:id="rId36"/>
    </p:embeddedFont>
    <p:embeddedFont>
      <p:font typeface="Open Sans"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Raleway" panose="020B0604020202020204" charset="0"/>
      <p:regular r:id="rId45"/>
      <p:bold r:id="rId46"/>
    </p:embeddedFont>
    <p:embeddedFont>
      <p:font typeface="Raleway Light"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D0FF"/>
    <a:srgbClr val="00AAD5"/>
    <a:srgbClr val="00DBFF"/>
    <a:srgbClr val="01DBFF"/>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1" autoAdjust="0"/>
    <p:restoredTop sz="68930" autoAdjust="0"/>
  </p:normalViewPr>
  <p:slideViewPr>
    <p:cSldViewPr snapToGrid="0">
      <p:cViewPr varScale="1">
        <p:scale>
          <a:sx n="54" d="100"/>
          <a:sy n="54" d="100"/>
        </p:scale>
        <p:origin x="1254" y="60"/>
      </p:cViewPr>
      <p:guideLst>
        <p:guide pos="1232"/>
        <p:guide orient="horz" pos="1706"/>
        <p:guide orient="horz" pos="3838"/>
        <p:guide orient="horz" pos="1049"/>
      </p:guideLst>
    </p:cSldViewPr>
  </p:slideViewPr>
  <p:notesTextViewPr>
    <p:cViewPr>
      <p:scale>
        <a:sx n="3" d="2"/>
        <a:sy n="3" d="2"/>
      </p:scale>
      <p:origin x="0" y="0"/>
    </p:cViewPr>
  </p:notesTextViewPr>
  <p:sorterViewPr>
    <p:cViewPr varScale="1">
      <p:scale>
        <a:sx n="100" d="100"/>
        <a:sy n="100" d="100"/>
      </p:scale>
      <p:origin x="0" y="-2688"/>
    </p:cViewPr>
  </p:sorterViewPr>
  <p:notesViewPr>
    <p:cSldViewPr snapToGrid="0" showGuides="1">
      <p:cViewPr varScale="1">
        <p:scale>
          <a:sx n="87" d="100"/>
          <a:sy n="87" d="100"/>
        </p:scale>
        <p:origin x="2826" y="7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08/04/2016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4/8/2016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sdn.microsoft.com/es-es/library/t3c3bfhx.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sdn.microsoft.com/es-es/library/36x43w8w.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5BB2E5-D305-412D-A528-E39D5186BA83}" type="slidenum">
              <a:rPr lang="en-US" smtClean="0"/>
              <a:t>3</a:t>
            </a:fld>
            <a:endParaRPr lang="en-US"/>
          </a:p>
        </p:txBody>
      </p:sp>
    </p:spTree>
    <p:extLst>
      <p:ext uri="{BB962C8B-B14F-4D97-AF65-F5344CB8AC3E}">
        <p14:creationId xmlns:p14="http://schemas.microsoft.com/office/powerpoint/2010/main" val="296438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palabra reservada </a:t>
            </a:r>
            <a:r>
              <a:rPr lang="es-ES" dirty="0" err="1" smtClean="0">
                <a:hlinkClick r:id="rId3"/>
              </a:rPr>
              <a:t>out</a:t>
            </a:r>
            <a:r>
              <a:rPr lang="es-ES" dirty="0" smtClean="0"/>
              <a:t> hace que los parámetros del ejemplo sean pasados por referencia. El efecto de pasar parámetros por referencia es que cualquier cambio de estos parámetros dentro del método se refleje fuera del mismo. En este caso, la palabra reservada </a:t>
            </a:r>
            <a:r>
              <a:rPr lang="es-ES" dirty="0" err="1" smtClean="0"/>
              <a:t>out</a:t>
            </a:r>
            <a:r>
              <a:rPr lang="es-ES" dirty="0" smtClean="0"/>
              <a:t> tiene el mismo efecto que ref, salvo que esta última requiere que la variable sea inicializada previamente. En el código que aquí se muestra se están cambiando los valores que tienen la variables que se ha pasado por referencia: x e y. Si suponemos que la variable que se ha pasado por referencia como parámetro x no es la misma que la variable que se ha pasado como parámetro y, podríamos afirmar que el resultado es que x e y tendrán valores diferentes. Véase el siguiente ejemplo donde se realiza una llamada a dicho método con variables diferentes.</a:t>
            </a:r>
          </a:p>
          <a:p>
            <a:endParaRPr lang="es-ES" dirty="0" smtClean="0"/>
          </a:p>
          <a:p>
            <a:r>
              <a:rPr lang="es-ES" dirty="0" smtClean="0"/>
              <a:t>Sin embargo, si la llamada al método Test se realiza con la misma variable, como se muestra en el ejemplo siguiente, se estaría cambiando el valor de la misma variable y por lo tanto los valores de x e y serían iguales (x = 123, y = 123). No sabemos si x e y van a tener el mismo valor, pero podemos afirmar que podrían tenerlo y la respuesta correcta sería la 3.</a:t>
            </a:r>
          </a:p>
          <a:p>
            <a:endParaRPr lang="es-ES" dirty="0" smtClean="0"/>
          </a:p>
          <a:p>
            <a:r>
              <a:rPr lang="es-ES" b="1" dirty="0" smtClean="0"/>
              <a:t>Solución:</a:t>
            </a:r>
            <a:r>
              <a:rPr lang="es-ES" dirty="0" smtClean="0"/>
              <a:t> 3. Puede ser cierto</a:t>
            </a:r>
          </a:p>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8</a:t>
            </a:fld>
            <a:endParaRPr lang="en-US"/>
          </a:p>
        </p:txBody>
      </p:sp>
    </p:spTree>
    <p:extLst>
      <p:ext uri="{BB962C8B-B14F-4D97-AF65-F5344CB8AC3E}">
        <p14:creationId xmlns:p14="http://schemas.microsoft.com/office/powerpoint/2010/main" val="299753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Repasamos los posibles puntos de interés: En primer lugar, la asignación de la variable </a:t>
            </a:r>
            <a:r>
              <a:rPr lang="es-ES" dirty="0" err="1" smtClean="0"/>
              <a:t>value</a:t>
            </a:r>
            <a:r>
              <a:rPr lang="es-ES" dirty="0" smtClean="0"/>
              <a:t> es correcta, ya que se hace conversión implícita de entero a </a:t>
            </a:r>
            <a:r>
              <a:rPr lang="es-ES" dirty="0" err="1" smtClean="0"/>
              <a:t>float</a:t>
            </a:r>
            <a:r>
              <a:rPr lang="es-ES" dirty="0" smtClean="0"/>
              <a:t>. Posteriormente, la sentencia --</a:t>
            </a:r>
            <a:r>
              <a:rPr lang="es-ES" dirty="0" err="1" smtClean="0"/>
              <a:t>value</a:t>
            </a:r>
            <a:r>
              <a:rPr lang="es-ES" dirty="0" smtClean="0"/>
              <a:t> equivaldría a </a:t>
            </a:r>
            <a:r>
              <a:rPr lang="es-ES" dirty="0" err="1" smtClean="0"/>
              <a:t>value</a:t>
            </a:r>
            <a:r>
              <a:rPr lang="es-ES" dirty="0" smtClean="0"/>
              <a:t> = </a:t>
            </a:r>
            <a:r>
              <a:rPr lang="es-ES" dirty="0" err="1" smtClean="0"/>
              <a:t>value</a:t>
            </a:r>
            <a:r>
              <a:rPr lang="es-ES" dirty="0" smtClean="0"/>
              <a:t> - 1, por lo que también es correcta. Por lo tanto, nos queda incidir en la pérdida de precisión por usar una variable de tipo </a:t>
            </a:r>
            <a:r>
              <a:rPr lang="es-ES" dirty="0" err="1" smtClean="0"/>
              <a:t>float</a:t>
            </a:r>
            <a:r>
              <a:rPr lang="es-ES" dirty="0" smtClean="0"/>
              <a:t>. Para su representación se utilizan 32 bits, de los cuales 1 es para el signo, 23 para la representación de la mantisa y 8 para el exponente. Por lo tanto, si tenemos 23 bits (24 si consideramos que el bit más significativo se asume a 1) para la mantisa, podemos representar: log10(2^24) ~= 7 dígitos significativos. Por lo tanto, el rango de enteros que se pueden representar con un </a:t>
            </a:r>
            <a:r>
              <a:rPr lang="es-ES" dirty="0" err="1" smtClean="0"/>
              <a:t>float</a:t>
            </a:r>
            <a:r>
              <a:rPr lang="es-ES" dirty="0" smtClean="0"/>
              <a:t> sin pérdida de precisión es el siguiente: [-16777216 - 16777216]. El número que le asignamos no entra en ese rango, con lo que, la operación de restar uno no se llevaría a cabo como se espera; y, consecuentemente, no se llegaría nunca a salir del bucle.</a:t>
            </a:r>
          </a:p>
          <a:p>
            <a:endParaRPr lang="es-ES" dirty="0" smtClean="0"/>
          </a:p>
          <a:p>
            <a:r>
              <a:rPr lang="es-ES" b="1" dirty="0" smtClean="0"/>
              <a:t>Solución:</a:t>
            </a:r>
            <a:r>
              <a:rPr lang="es-ES" dirty="0" smtClean="0"/>
              <a:t> 3. Nunca se imprime el valor de </a:t>
            </a:r>
            <a:r>
              <a:rPr lang="es-ES" dirty="0" err="1" smtClean="0"/>
              <a:t>Value</a:t>
            </a:r>
            <a:endParaRPr lang="es-ES" dirty="0" smtClean="0"/>
          </a:p>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12</a:t>
            </a:fld>
            <a:endParaRPr lang="en-US"/>
          </a:p>
        </p:txBody>
      </p:sp>
    </p:spTree>
    <p:extLst>
      <p:ext uri="{BB962C8B-B14F-4D97-AF65-F5344CB8AC3E}">
        <p14:creationId xmlns:p14="http://schemas.microsoft.com/office/powerpoint/2010/main" val="147717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14</a:t>
            </a:fld>
            <a:endParaRPr lang="en-US"/>
          </a:p>
        </p:txBody>
      </p:sp>
    </p:spTree>
    <p:extLst>
      <p:ext uri="{BB962C8B-B14F-4D97-AF65-F5344CB8AC3E}">
        <p14:creationId xmlns:p14="http://schemas.microsoft.com/office/powerpoint/2010/main" val="343499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a:t>
            </a:r>
            <a:r>
              <a:rPr lang="es-ES" dirty="0" smtClean="0">
                <a:hlinkClick r:id="rId3"/>
              </a:rPr>
              <a:t>operador ++</a:t>
            </a:r>
            <a:r>
              <a:rPr lang="es-ES" dirty="0" smtClean="0"/>
              <a:t> es un operador de </a:t>
            </a:r>
            <a:r>
              <a:rPr lang="es-ES" dirty="0" err="1" smtClean="0"/>
              <a:t>increment</a:t>
            </a:r>
            <a:r>
              <a:rPr lang="es-ES" dirty="0" smtClean="0"/>
              <a:t> y puede aparecen antes o después del operando. Cuando aparece antes del operando (++x) el resultado de la operación es el del operando después de incrementarse. Pero si aparece después del operando (x++), como en nuestro caso, el resultado de la operación es el del operando antes de haberse incrementado. Por tanto la asignación se hace con el valor original de x, que es 1. Así que la respuesta correcta es x==1. Sin embargo, si el operador ++ apareciera delante del operando (x = ++x), el resultado de la asignación sería el del operando después de haber sido incrementado y por tanto x valdría 2.</a:t>
            </a:r>
          </a:p>
          <a:p>
            <a:r>
              <a:rPr lang="es-ES" b="1" dirty="0" smtClean="0"/>
              <a:t>Solución:</a:t>
            </a:r>
            <a:r>
              <a:rPr lang="es-ES" dirty="0" smtClean="0"/>
              <a:t> 1. x==1</a:t>
            </a:r>
          </a:p>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16</a:t>
            </a:fld>
            <a:endParaRPr lang="en-US"/>
          </a:p>
        </p:txBody>
      </p:sp>
    </p:spTree>
    <p:extLst>
      <p:ext uri="{BB962C8B-B14F-4D97-AF65-F5344CB8AC3E}">
        <p14:creationId xmlns:p14="http://schemas.microsoft.com/office/powerpoint/2010/main" val="20528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Cuando un ordenador necesita contener datos puede resultar sencillo, por ejemplo, un entero, con su representación estandarizada binaria, o puede resultar muy complicado, por ejemplo, un número decimal. Puede parecer sencillo, divides en dos partes el número, que pueden ser representados por dos enteros, y ambos enteros pueden ser transformados a su representación binaria y guardados en el sistema, pero este concepto puede dar problemas, por ejemplo, al intentar guardar un número irracional, o algo más sencillo, un tercio, al obtener el valor en coma flotante de un tercio, se obtiene un número periódico 0,333..., este valor no puede ser representado de manera sencilla. Una solución que se propone en muchos sistemas es la aproximación. Esta aproximación, pasa por dar el número próximo más cercano disponible, pero este punto puede dar problemas de cálculo, inclusive en su transformación a binario. Por ejemplo, y tal y como ocurre en la pregunta 4: 3.65d + 0.05d no siempre puede resultar en 3.7d, y dependerá del lenguaje, el compilador y de cómo se realice la acción. En C# existen varios tipos de números de coma flotante:</a:t>
            </a:r>
          </a:p>
          <a:p>
            <a:r>
              <a:rPr lang="es-ES" dirty="0" err="1" smtClean="0"/>
              <a:t>Float</a:t>
            </a:r>
            <a:r>
              <a:rPr lang="es-ES" dirty="0" smtClean="0"/>
              <a:t>: un número de coma flotante de tipo 32 bit (1 bit para signo, 23 bits para mantisa, y 8 bits de exponente).</a:t>
            </a:r>
          </a:p>
          <a:p>
            <a:r>
              <a:rPr lang="es-ES" dirty="0" err="1" smtClean="0"/>
              <a:t>Double</a:t>
            </a:r>
            <a:r>
              <a:rPr lang="es-ES" dirty="0" smtClean="0"/>
              <a:t>: un número de coma flotante de tipo 64 bit (1 bit para signo, 52 bits de mantisa, y 11 bits de exponente).</a:t>
            </a:r>
          </a:p>
          <a:p>
            <a:endParaRPr lang="es-ES" dirty="0" smtClean="0"/>
          </a:p>
          <a:p>
            <a:r>
              <a:rPr lang="es-ES" dirty="0" smtClean="0"/>
              <a:t>En el código de la pregunta al guardar el resultado </a:t>
            </a:r>
            <a:r>
              <a:rPr lang="es-ES" dirty="0" err="1" smtClean="0"/>
              <a:t>double</a:t>
            </a:r>
            <a:r>
              <a:rPr lang="es-ES" dirty="0" smtClean="0"/>
              <a:t> realiza un redondeo, y guarda el resultado más próximo disponible que es 3.6999999999999997. Al guardar el resultado </a:t>
            </a:r>
            <a:r>
              <a:rPr lang="es-ES" dirty="0" err="1" smtClean="0"/>
              <a:t>float</a:t>
            </a:r>
            <a:r>
              <a:rPr lang="es-ES" dirty="0" smtClean="0"/>
              <a:t>, si realiza un redondeo más acorde a lo esperado y si guarda correctamente el valor 3.7, por tanto, al comprarlo, es cierto.</a:t>
            </a:r>
          </a:p>
          <a:p>
            <a:endParaRPr lang="es-ES" b="1" dirty="0" smtClean="0"/>
          </a:p>
          <a:p>
            <a:r>
              <a:rPr lang="es-ES" b="1" dirty="0" smtClean="0"/>
              <a:t>Solución:</a:t>
            </a:r>
            <a:r>
              <a:rPr lang="es-ES" dirty="0" smtClean="0"/>
              <a:t> 6. FALSE, TRUE, FALSE</a:t>
            </a:r>
          </a:p>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20</a:t>
            </a:fld>
            <a:endParaRPr lang="en-US"/>
          </a:p>
        </p:txBody>
      </p:sp>
    </p:spTree>
    <p:extLst>
      <p:ext uri="{BB962C8B-B14F-4D97-AF65-F5344CB8AC3E}">
        <p14:creationId xmlns:p14="http://schemas.microsoft.com/office/powerpoint/2010/main" val="44455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Cuando un ordenador necesita contener datos puede resultar sencillo, por ejemplo, un entero, con su representación estandarizada binaria, o puede resultar muy complicado, por ejemplo, un número decimal. Puede parecer sencillo, divides en dos partes el número, que pueden ser representados por dos enteros, y ambos enteros pueden ser transformados a su representación binaria y guardados en el sistema, pero este concepto puede dar problemas, por ejemplo, al intentar guardar un número irracional, o algo más sencillo, un tercio, al obtener el valor en coma flotante de un tercio, se obtiene un número periódico 0,333..., este valor no puede ser representado de manera sencilla. Una solución que se propone en muchos sistemas es la aproximación. Esta aproximación, pasa por dar el número próximo más cercano disponible, pero este punto puede dar problemas de cálculo, inclusive en su transformación a binario. Por ejemplo, y tal y como ocurre en la pregunta 4: 3.65d + 0.05d no siempre puede resultar en 3.7d, y dependerá del lenguaje, el compilador y de cómo se realice la acción. En C# existen varios tipos de números de coma flotante:</a:t>
            </a:r>
          </a:p>
          <a:p>
            <a:r>
              <a:rPr lang="es-ES" dirty="0" err="1" smtClean="0"/>
              <a:t>Float</a:t>
            </a:r>
            <a:r>
              <a:rPr lang="es-ES" dirty="0" smtClean="0"/>
              <a:t>: un número de coma flotante de tipo 32 bit (1 bit para signo, 23 bits para mantisa, y 8 bits de exponente).</a:t>
            </a:r>
          </a:p>
          <a:p>
            <a:r>
              <a:rPr lang="es-ES" dirty="0" err="1" smtClean="0"/>
              <a:t>Double</a:t>
            </a:r>
            <a:r>
              <a:rPr lang="es-ES" dirty="0" smtClean="0"/>
              <a:t>: un número de coma flotante de tipo 64 bit (1 bit para signo, 52 bits de mantisa, y 11 bits de exponente).</a:t>
            </a:r>
          </a:p>
          <a:p>
            <a:endParaRPr lang="es-ES" dirty="0" smtClean="0"/>
          </a:p>
          <a:p>
            <a:r>
              <a:rPr lang="es-ES" dirty="0" smtClean="0"/>
              <a:t>Por tanto, en este ejemplo, conforme se incrementa </a:t>
            </a:r>
            <a:r>
              <a:rPr lang="es-ES" dirty="0" err="1" smtClean="0"/>
              <a:t>value</a:t>
            </a:r>
            <a:r>
              <a:rPr lang="es-ES" dirty="0" smtClean="0"/>
              <a:t> se va redondeando, hasta que al final, casi llega a 10. Debido al redondeo del </a:t>
            </a:r>
            <a:r>
              <a:rPr lang="es-ES" dirty="0" err="1" smtClean="0"/>
              <a:t>double</a:t>
            </a:r>
            <a:r>
              <a:rPr lang="es-ES" dirty="0" smtClean="0"/>
              <a:t> se queda en 9,99999999999998.</a:t>
            </a:r>
          </a:p>
          <a:p>
            <a:endParaRPr lang="es-ES" b="1" dirty="0" smtClean="0"/>
          </a:p>
          <a:p>
            <a:r>
              <a:rPr lang="es-ES" b="1" dirty="0" smtClean="0"/>
              <a:t>Solución:</a:t>
            </a:r>
            <a:r>
              <a:rPr lang="es-ES" dirty="0" smtClean="0"/>
              <a:t> 3. Casi 10.</a:t>
            </a:r>
          </a:p>
          <a:p>
            <a:endParaRPr lang="es-ES" dirty="0" smtClean="0"/>
          </a:p>
          <a:p>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24</a:t>
            </a:fld>
            <a:endParaRPr lang="en-US"/>
          </a:p>
        </p:txBody>
      </p:sp>
    </p:spTree>
    <p:extLst>
      <p:ext uri="{BB962C8B-B14F-4D97-AF65-F5344CB8AC3E}">
        <p14:creationId xmlns:p14="http://schemas.microsoft.com/office/powerpoint/2010/main" val="1330903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_uae@plainconcepts.com" TargetMode="Externa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_us@plainconcepts.com" TargetMode="External"/><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07D0FF"/>
        </a:solidFill>
        <a:effectLst/>
      </p:bgPr>
    </p:bg>
    <p:spTree>
      <p:nvGrpSpPr>
        <p:cNvPr id="1" name=""/>
        <p:cNvGrpSpPr/>
        <p:nvPr/>
      </p:nvGrpSpPr>
      <p:grpSpPr>
        <a:xfrm>
          <a:off x="0" y="0"/>
          <a:ext cx="0" cy="0"/>
          <a:chOff x="0" y="0"/>
          <a:chExt cx="0" cy="0"/>
        </a:xfrm>
      </p:grpSpPr>
      <p:pic>
        <p:nvPicPr>
          <p:cNvPr id="3" name="Imagen 2" descr="PlainMarca-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914" y="43914"/>
            <a:ext cx="6770173" cy="6770173"/>
          </a:xfrm>
          <a:prstGeom prst="rect">
            <a:avLst/>
          </a:prstGeom>
        </p:spPr>
      </p:pic>
    </p:spTree>
    <p:extLst>
      <p:ext uri="{BB962C8B-B14F-4D97-AF65-F5344CB8AC3E}">
        <p14:creationId xmlns:p14="http://schemas.microsoft.com/office/powerpoint/2010/main" val="22834056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jec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5107577" cy="3030903"/>
          </a:xfrm>
        </p:spPr>
        <p:txBody>
          <a:bodyPr>
            <a:normAutofit/>
          </a:bodyPr>
          <a:lstStyle>
            <a:lvl1pPr marL="0" indent="0">
              <a:buClr>
                <a:schemeClr val="tx2"/>
              </a:buClr>
              <a:buSzPct val="70000"/>
              <a:buFont typeface="Helvetica35-Thin" pitchFamily="34" charset="0"/>
              <a:buNone/>
              <a:defRPr sz="16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7" y="1140822"/>
            <a:ext cx="5659705" cy="766355"/>
          </a:xfrm>
        </p:spPr>
        <p:txBody>
          <a:bodyPr>
            <a:noAutofit/>
          </a:bodyPr>
          <a:lstStyle>
            <a:lvl1pPr>
              <a:defRPr sz="3600" cap="all" baseline="0">
                <a:solidFill>
                  <a:schemeClr val="tx1"/>
                </a:solidFill>
              </a:defRPr>
            </a:lvl1pPr>
          </a:lstStyle>
          <a:p>
            <a:r>
              <a:rPr lang="en-US" dirty="0" smtClean="0"/>
              <a:t>Click to edit Master title style</a:t>
            </a:r>
            <a:endParaRPr lang="es-E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
        <p:nvSpPr>
          <p:cNvPr id="5" name="Picture Placeholder 3"/>
          <p:cNvSpPr>
            <a:spLocks noGrp="1"/>
          </p:cNvSpPr>
          <p:nvPr>
            <p:ph type="pic" sz="quarter" idx="10"/>
          </p:nvPr>
        </p:nvSpPr>
        <p:spPr>
          <a:xfrm>
            <a:off x="7620000" y="0"/>
            <a:ext cx="4572000" cy="6858000"/>
          </a:xfrm>
        </p:spPr>
        <p:txBody>
          <a:bodyPr/>
          <a:lstStyle/>
          <a:p>
            <a:endParaRPr lang="es-ES" dirty="0"/>
          </a:p>
        </p:txBody>
      </p:sp>
    </p:spTree>
    <p:extLst>
      <p:ext uri="{BB962C8B-B14F-4D97-AF65-F5344CB8AC3E}">
        <p14:creationId xmlns:p14="http://schemas.microsoft.com/office/powerpoint/2010/main" val="34441160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ject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5107577" cy="3030903"/>
          </a:xfrm>
        </p:spPr>
        <p:txBody>
          <a:bodyPr>
            <a:normAutofit/>
          </a:bodyPr>
          <a:lstStyle>
            <a:lvl1pPr marL="0" indent="0">
              <a:buClr>
                <a:schemeClr val="tx2"/>
              </a:buClr>
              <a:buSzPct val="70000"/>
              <a:buFont typeface="Helvetica35-Thin" pitchFamily="34" charse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7" y="1140822"/>
            <a:ext cx="5659705" cy="766355"/>
          </a:xfrm>
        </p:spPr>
        <p:txBody>
          <a:bodyPr>
            <a:noAutofit/>
          </a:bodyPr>
          <a:lstStyle>
            <a:lvl1pPr>
              <a:defRPr sz="3600" cap="all" baseline="0">
                <a:solidFill>
                  <a:schemeClr val="bg1"/>
                </a:solidFill>
              </a:defRPr>
            </a:lvl1pPr>
          </a:lstStyle>
          <a:p>
            <a:r>
              <a:rPr lang="en-US" dirty="0" smtClean="0"/>
              <a:t>Click to edit Master title style</a:t>
            </a:r>
            <a:endParaRPr lang="es-E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9956417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oject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5107577" cy="3030903"/>
          </a:xfrm>
        </p:spPr>
        <p:txBody>
          <a:bodyPr>
            <a:normAutofit/>
          </a:bodyPr>
          <a:lstStyle>
            <a:lvl1pPr marL="0" indent="0">
              <a:buClr>
                <a:schemeClr val="tx2"/>
              </a:buClr>
              <a:buSzPct val="70000"/>
              <a:buFont typeface="Helvetica35-Thin" pitchFamily="34" charse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7" y="1140822"/>
            <a:ext cx="5659705" cy="766355"/>
          </a:xfrm>
        </p:spPr>
        <p:txBody>
          <a:bodyPr>
            <a:noAutofit/>
          </a:bodyPr>
          <a:lstStyle>
            <a:lvl1pPr>
              <a:defRPr sz="3600" cap="all" baseline="0">
                <a:solidFill>
                  <a:schemeClr val="bg1"/>
                </a:solidFill>
              </a:defRPr>
            </a:lvl1pPr>
          </a:lstStyle>
          <a:p>
            <a:r>
              <a:rPr lang="en-US" dirty="0" smtClean="0"/>
              <a:t>Click to edit Master title style</a:t>
            </a:r>
            <a:endParaRPr lang="es-E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
        <p:nvSpPr>
          <p:cNvPr id="4" name="Picture Placeholder 3"/>
          <p:cNvSpPr>
            <a:spLocks noGrp="1"/>
          </p:cNvSpPr>
          <p:nvPr>
            <p:ph type="pic" sz="quarter" idx="10"/>
          </p:nvPr>
        </p:nvSpPr>
        <p:spPr>
          <a:xfrm>
            <a:off x="7620000" y="0"/>
            <a:ext cx="4572000" cy="6858000"/>
          </a:xfrm>
        </p:spPr>
        <p:txBody>
          <a:bodyPr/>
          <a:lstStyle/>
          <a:p>
            <a:endParaRPr lang="es-ES" dirty="0"/>
          </a:p>
        </p:txBody>
      </p:sp>
    </p:spTree>
    <p:extLst>
      <p:ext uri="{BB962C8B-B14F-4D97-AF65-F5344CB8AC3E}">
        <p14:creationId xmlns:p14="http://schemas.microsoft.com/office/powerpoint/2010/main" val="25500285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bg>
      <p:bgPr>
        <a:solidFill>
          <a:srgbClr val="E5E5E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10948710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cia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800" y="4827600"/>
            <a:ext cx="2335672" cy="2335672"/>
          </a:xfrm>
          <a:prstGeom prst="rect">
            <a:avLst/>
          </a:prstGeom>
        </p:spPr>
      </p:pic>
      <p:sp>
        <p:nvSpPr>
          <p:cNvPr id="4" name="Text Placeholder 18"/>
          <p:cNvSpPr>
            <a:spLocks noGrp="1"/>
          </p:cNvSpPr>
          <p:nvPr>
            <p:ph type="body" sz="quarter" idx="10" hasCustomPrompt="1"/>
          </p:nvPr>
        </p:nvSpPr>
        <p:spPr>
          <a:xfrm>
            <a:off x="1902033" y="2646375"/>
            <a:ext cx="4791456" cy="682751"/>
          </a:xfrm>
        </p:spPr>
        <p:txBody>
          <a:bodyPr anchor="ctr">
            <a:noAutofit/>
          </a:bodyPr>
          <a:lstStyle>
            <a:lvl1pPr marL="0" indent="0">
              <a:buNone/>
              <a:defRPr sz="4800" cap="all" baseline="0">
                <a:solidFill>
                  <a:schemeClr val="bg2"/>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smtClean="0"/>
              <a:t>Gracias!</a:t>
            </a:r>
          </a:p>
        </p:txBody>
      </p:sp>
      <p:sp>
        <p:nvSpPr>
          <p:cNvPr id="6" name="Text Placeholder 18"/>
          <p:cNvSpPr>
            <a:spLocks noGrp="1"/>
          </p:cNvSpPr>
          <p:nvPr>
            <p:ph type="body" sz="quarter" idx="11" hasCustomPrompt="1"/>
          </p:nvPr>
        </p:nvSpPr>
        <p:spPr>
          <a:xfrm>
            <a:off x="1902033" y="3398850"/>
            <a:ext cx="4791456" cy="2137654"/>
          </a:xfrm>
        </p:spPr>
        <p:txBody>
          <a:bodyPr anchor="t">
            <a:noAutofit/>
          </a:bodyPr>
          <a:lstStyle>
            <a:lvl1pPr marL="0" indent="0">
              <a:buNone/>
              <a:defRPr sz="2800" baseline="0">
                <a:solidFill>
                  <a:srgbClr val="00AAD5"/>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smtClean="0"/>
              <a:t>Información</a:t>
            </a:r>
            <a:r>
              <a:rPr lang="en-US" dirty="0" smtClean="0"/>
              <a:t> </a:t>
            </a:r>
            <a:r>
              <a:rPr lang="en-US" dirty="0" err="1" smtClean="0"/>
              <a:t>adicional</a:t>
            </a:r>
            <a:endParaRPr lang="en-US" dirty="0" smtClean="0"/>
          </a:p>
        </p:txBody>
      </p:sp>
    </p:spTree>
    <p:extLst>
      <p:ext uri="{BB962C8B-B14F-4D97-AF65-F5344CB8AC3E}">
        <p14:creationId xmlns:p14="http://schemas.microsoft.com/office/powerpoint/2010/main" val="41840188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23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cias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18"/>
          <p:cNvSpPr>
            <a:spLocks noGrp="1"/>
          </p:cNvSpPr>
          <p:nvPr>
            <p:ph type="body" sz="quarter" idx="10" hasCustomPrompt="1"/>
          </p:nvPr>
        </p:nvSpPr>
        <p:spPr>
          <a:xfrm>
            <a:off x="1902033" y="2646375"/>
            <a:ext cx="4791456" cy="682751"/>
          </a:xfrm>
        </p:spPr>
        <p:txBody>
          <a:bodyPr anchor="ctr">
            <a:noAutofit/>
          </a:bodyPr>
          <a:lstStyle>
            <a:lvl1pPr marL="0" indent="0">
              <a:buNone/>
              <a:defRPr sz="4800" cap="all" baseline="0">
                <a:solidFill>
                  <a:schemeClr val="tx1"/>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smtClean="0"/>
              <a:t>Gracias!</a:t>
            </a:r>
          </a:p>
        </p:txBody>
      </p:sp>
      <p:sp>
        <p:nvSpPr>
          <p:cNvPr id="4" name="Text Placeholder 18"/>
          <p:cNvSpPr>
            <a:spLocks noGrp="1"/>
          </p:cNvSpPr>
          <p:nvPr>
            <p:ph type="body" sz="quarter" idx="11" hasCustomPrompt="1"/>
          </p:nvPr>
        </p:nvSpPr>
        <p:spPr>
          <a:xfrm>
            <a:off x="1902033" y="3398850"/>
            <a:ext cx="4791456" cy="2137654"/>
          </a:xfrm>
        </p:spPr>
        <p:txBody>
          <a:bodyPr anchor="t">
            <a:noAutofit/>
          </a:bodyPr>
          <a:lstStyle>
            <a:lvl1pPr marL="0" indent="0">
              <a:buNone/>
              <a:defRPr sz="2800" baseline="0">
                <a:solidFill>
                  <a:srgbClr val="00AAD5"/>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smtClean="0"/>
              <a:t>Información</a:t>
            </a:r>
            <a:r>
              <a:rPr lang="en-US" dirty="0" smtClean="0"/>
              <a:t> </a:t>
            </a:r>
            <a:r>
              <a:rPr lang="en-US" dirty="0" err="1" smtClean="0"/>
              <a:t>adicional</a:t>
            </a:r>
            <a:endParaRPr lang="en-US" dirty="0" smtClean="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26208916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l citi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4406" y="1708157"/>
            <a:ext cx="1905000" cy="1905000"/>
          </a:xfrm>
          <a:prstGeom prst="rect">
            <a:avLst/>
          </a:prstGeom>
        </p:spPr>
      </p:pic>
      <p:sp>
        <p:nvSpPr>
          <p:cNvPr id="15" name="TextBox 14"/>
          <p:cNvSpPr txBox="1"/>
          <p:nvPr userDrawn="1"/>
        </p:nvSpPr>
        <p:spPr>
          <a:xfrm>
            <a:off x="1853222" y="1242580"/>
            <a:ext cx="1627369" cy="461665"/>
          </a:xfrm>
          <a:prstGeom prst="rect">
            <a:avLst/>
          </a:prstGeom>
          <a:noFill/>
        </p:spPr>
        <p:txBody>
          <a:bodyPr wrap="none" rtlCol="0">
            <a:spAutoFit/>
          </a:bodyPr>
          <a:lstStyle/>
          <a:p>
            <a:r>
              <a:rPr lang="es-ES" sz="2400" dirty="0" smtClean="0">
                <a:solidFill>
                  <a:schemeClr val="tx2"/>
                </a:solidFill>
                <a:latin typeface="+mj-lt"/>
              </a:rPr>
              <a:t>Barcelona</a:t>
            </a:r>
            <a:endParaRPr lang="es-ES" dirty="0">
              <a:solidFill>
                <a:schemeClr val="tx2"/>
              </a:solidFill>
              <a:latin typeface="+mj-lt"/>
            </a:endParaRP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2708" y="1708157"/>
            <a:ext cx="1905000" cy="1905000"/>
          </a:xfrm>
          <a:prstGeom prst="rect">
            <a:avLst/>
          </a:prstGeom>
        </p:spPr>
      </p:pic>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38249" y="1708157"/>
            <a:ext cx="1905000" cy="1905000"/>
          </a:xfrm>
          <a:prstGeom prst="rect">
            <a:avLst/>
          </a:prstGeom>
        </p:spPr>
      </p:pic>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83790" y="1708157"/>
            <a:ext cx="1905000" cy="1905000"/>
          </a:xfrm>
          <a:prstGeom prst="rect">
            <a:avLst/>
          </a:prstGeom>
        </p:spPr>
      </p:pic>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666906" y="3371251"/>
            <a:ext cx="1905000" cy="1905000"/>
          </a:xfrm>
          <a:prstGeom prst="rect">
            <a:avLst/>
          </a:prstGeom>
        </p:spPr>
      </p:pic>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812447" y="3371251"/>
            <a:ext cx="1905000" cy="1905000"/>
          </a:xfrm>
          <a:prstGeom prst="rect">
            <a:avLst/>
          </a:prstGeom>
        </p:spPr>
      </p:pic>
      <p:pic>
        <p:nvPicPr>
          <p:cNvPr id="16" name="Picture 15"/>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957988" y="3371251"/>
            <a:ext cx="1905000" cy="1905000"/>
          </a:xfrm>
          <a:prstGeom prst="rect">
            <a:avLst/>
          </a:prstGeom>
        </p:spPr>
      </p:pic>
      <p:pic>
        <p:nvPicPr>
          <p:cNvPr id="17" name="Picture 1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
        <p:nvSpPr>
          <p:cNvPr id="18" name="TextBox 17"/>
          <p:cNvSpPr txBox="1"/>
          <p:nvPr userDrawn="1"/>
        </p:nvSpPr>
        <p:spPr>
          <a:xfrm>
            <a:off x="4201670" y="1242580"/>
            <a:ext cx="1077539" cy="461665"/>
          </a:xfrm>
          <a:prstGeom prst="rect">
            <a:avLst/>
          </a:prstGeom>
          <a:noFill/>
        </p:spPr>
        <p:txBody>
          <a:bodyPr wrap="none" rtlCol="0">
            <a:spAutoFit/>
          </a:bodyPr>
          <a:lstStyle/>
          <a:p>
            <a:r>
              <a:rPr lang="es-ES" sz="2400" dirty="0" smtClean="0">
                <a:solidFill>
                  <a:schemeClr val="tx2"/>
                </a:solidFill>
                <a:latin typeface="+mj-lt"/>
              </a:rPr>
              <a:t>Bilbao</a:t>
            </a:r>
            <a:endParaRPr lang="es-ES" dirty="0">
              <a:solidFill>
                <a:schemeClr val="tx2"/>
              </a:solidFill>
              <a:latin typeface="+mj-lt"/>
            </a:endParaRPr>
          </a:p>
        </p:txBody>
      </p:sp>
      <p:sp>
        <p:nvSpPr>
          <p:cNvPr id="19" name="TextBox 18"/>
          <p:cNvSpPr txBox="1"/>
          <p:nvPr userDrawn="1"/>
        </p:nvSpPr>
        <p:spPr>
          <a:xfrm>
            <a:off x="3116313" y="5251199"/>
            <a:ext cx="1011815" cy="461665"/>
          </a:xfrm>
          <a:prstGeom prst="rect">
            <a:avLst/>
          </a:prstGeom>
          <a:noFill/>
        </p:spPr>
        <p:txBody>
          <a:bodyPr wrap="none" rtlCol="0">
            <a:spAutoFit/>
          </a:bodyPr>
          <a:lstStyle/>
          <a:p>
            <a:r>
              <a:rPr lang="es-ES" sz="2400" dirty="0" err="1" smtClean="0">
                <a:solidFill>
                  <a:schemeClr val="tx2"/>
                </a:solidFill>
                <a:latin typeface="+mj-lt"/>
              </a:rPr>
              <a:t>Dubai</a:t>
            </a:r>
            <a:endParaRPr lang="es-ES" dirty="0">
              <a:solidFill>
                <a:schemeClr val="tx2"/>
              </a:solidFill>
              <a:latin typeface="+mj-lt"/>
            </a:endParaRPr>
          </a:p>
        </p:txBody>
      </p:sp>
      <p:sp>
        <p:nvSpPr>
          <p:cNvPr id="20" name="TextBox 19"/>
          <p:cNvSpPr txBox="1"/>
          <p:nvPr userDrawn="1"/>
        </p:nvSpPr>
        <p:spPr>
          <a:xfrm>
            <a:off x="5119405" y="5251199"/>
            <a:ext cx="1279517" cy="461665"/>
          </a:xfrm>
          <a:prstGeom prst="rect">
            <a:avLst/>
          </a:prstGeom>
          <a:noFill/>
        </p:spPr>
        <p:txBody>
          <a:bodyPr wrap="none" rtlCol="0">
            <a:spAutoFit/>
          </a:bodyPr>
          <a:lstStyle/>
          <a:p>
            <a:r>
              <a:rPr lang="es-ES" sz="2400" dirty="0" smtClean="0">
                <a:solidFill>
                  <a:schemeClr val="tx2"/>
                </a:solidFill>
                <a:latin typeface="+mj-lt"/>
              </a:rPr>
              <a:t>London</a:t>
            </a:r>
            <a:endParaRPr lang="es-ES" dirty="0">
              <a:solidFill>
                <a:schemeClr val="tx2"/>
              </a:solidFill>
              <a:latin typeface="+mj-lt"/>
            </a:endParaRPr>
          </a:p>
        </p:txBody>
      </p:sp>
      <p:sp>
        <p:nvSpPr>
          <p:cNvPr id="21" name="TextBox 20"/>
          <p:cNvSpPr txBox="1"/>
          <p:nvPr userDrawn="1"/>
        </p:nvSpPr>
        <p:spPr>
          <a:xfrm>
            <a:off x="6299882" y="1242579"/>
            <a:ext cx="1181734" cy="461665"/>
          </a:xfrm>
          <a:prstGeom prst="rect">
            <a:avLst/>
          </a:prstGeom>
          <a:noFill/>
        </p:spPr>
        <p:txBody>
          <a:bodyPr wrap="none" rtlCol="0">
            <a:spAutoFit/>
          </a:bodyPr>
          <a:lstStyle/>
          <a:p>
            <a:r>
              <a:rPr lang="es-ES" sz="2400" dirty="0" smtClean="0">
                <a:solidFill>
                  <a:schemeClr val="tx2"/>
                </a:solidFill>
                <a:latin typeface="+mj-lt"/>
              </a:rPr>
              <a:t>Madrid</a:t>
            </a:r>
            <a:endParaRPr lang="es-ES" dirty="0">
              <a:solidFill>
                <a:schemeClr val="tx2"/>
              </a:solidFill>
              <a:latin typeface="+mj-lt"/>
            </a:endParaRPr>
          </a:p>
        </p:txBody>
      </p:sp>
      <p:sp>
        <p:nvSpPr>
          <p:cNvPr id="22" name="TextBox 21"/>
          <p:cNvSpPr txBox="1"/>
          <p:nvPr userDrawn="1"/>
        </p:nvSpPr>
        <p:spPr>
          <a:xfrm>
            <a:off x="7314812" y="5251200"/>
            <a:ext cx="1191352" cy="461665"/>
          </a:xfrm>
          <a:prstGeom prst="rect">
            <a:avLst/>
          </a:prstGeom>
          <a:noFill/>
        </p:spPr>
        <p:txBody>
          <a:bodyPr wrap="none" rtlCol="0">
            <a:spAutoFit/>
          </a:bodyPr>
          <a:lstStyle/>
          <a:p>
            <a:r>
              <a:rPr lang="es-ES" sz="2400" dirty="0" smtClean="0">
                <a:solidFill>
                  <a:schemeClr val="tx2"/>
                </a:solidFill>
                <a:latin typeface="+mj-lt"/>
              </a:rPr>
              <a:t>Seattle</a:t>
            </a:r>
            <a:endParaRPr lang="es-ES" dirty="0">
              <a:solidFill>
                <a:schemeClr val="tx2"/>
              </a:solidFill>
              <a:latin typeface="+mj-lt"/>
            </a:endParaRPr>
          </a:p>
        </p:txBody>
      </p:sp>
      <p:sp>
        <p:nvSpPr>
          <p:cNvPr id="23" name="TextBox 22"/>
          <p:cNvSpPr txBox="1"/>
          <p:nvPr userDrawn="1"/>
        </p:nvSpPr>
        <p:spPr>
          <a:xfrm>
            <a:off x="8478284" y="1249672"/>
            <a:ext cx="1116011" cy="461665"/>
          </a:xfrm>
          <a:prstGeom prst="rect">
            <a:avLst/>
          </a:prstGeom>
          <a:noFill/>
        </p:spPr>
        <p:txBody>
          <a:bodyPr wrap="none" rtlCol="0">
            <a:spAutoFit/>
          </a:bodyPr>
          <a:lstStyle/>
          <a:p>
            <a:r>
              <a:rPr lang="es-ES" sz="2400" dirty="0" smtClean="0">
                <a:solidFill>
                  <a:schemeClr val="tx2"/>
                </a:solidFill>
                <a:latin typeface="+mj-lt"/>
              </a:rPr>
              <a:t>Sevilla</a:t>
            </a:r>
            <a:endParaRPr lang="es-ES" dirty="0">
              <a:solidFill>
                <a:schemeClr val="tx2"/>
              </a:solidFill>
              <a:latin typeface="+mj-lt"/>
            </a:endParaRPr>
          </a:p>
        </p:txBody>
      </p:sp>
    </p:spTree>
    <p:extLst>
      <p:ext uri="{BB962C8B-B14F-4D97-AF65-F5344CB8AC3E}">
        <p14:creationId xmlns:p14="http://schemas.microsoft.com/office/powerpoint/2010/main" val="20838208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barcelo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4543231" cy="1938992"/>
          </a:xfrm>
          <a:prstGeom prst="rect">
            <a:avLst/>
          </a:prstGeom>
          <a:noFill/>
        </p:spPr>
        <p:txBody>
          <a:bodyPr wrap="none" rtlCol="0">
            <a:spAutoFit/>
          </a:bodyPr>
          <a:lstStyle/>
          <a:p>
            <a:pPr>
              <a:lnSpc>
                <a:spcPct val="150000"/>
              </a:lnSpc>
            </a:pPr>
            <a:r>
              <a:rPr lang="es-ES" sz="2000" dirty="0" smtClean="0">
                <a:solidFill>
                  <a:srgbClr val="00AAD5"/>
                </a:solidFill>
                <a:latin typeface="+mj-lt"/>
                <a:hlinkClick r:id="rId5"/>
              </a:rPr>
              <a:t>Info@plainconcepts.com</a:t>
            </a:r>
            <a:endParaRPr lang="es-ES" sz="2000" dirty="0" smtClean="0">
              <a:solidFill>
                <a:srgbClr val="00AAD5"/>
              </a:solidFill>
              <a:latin typeface="+mj-lt"/>
            </a:endParaRPr>
          </a:p>
          <a:p>
            <a:pPr>
              <a:lnSpc>
                <a:spcPct val="150000"/>
              </a:lnSpc>
            </a:pPr>
            <a:r>
              <a:rPr lang="es-ES" sz="2000" dirty="0" err="1" smtClean="0">
                <a:solidFill>
                  <a:schemeClr val="tx2"/>
                </a:solidFill>
                <a:latin typeface="+mj-lt"/>
              </a:rPr>
              <a:t>Avinguda</a:t>
            </a:r>
            <a:r>
              <a:rPr lang="es-ES" sz="2000" dirty="0" smtClean="0">
                <a:solidFill>
                  <a:schemeClr val="tx2"/>
                </a:solidFill>
                <a:latin typeface="+mj-lt"/>
              </a:rPr>
              <a:t> Josep </a:t>
            </a:r>
            <a:r>
              <a:rPr lang="es-ES" sz="2000" dirty="0" err="1" smtClean="0">
                <a:solidFill>
                  <a:schemeClr val="tx2"/>
                </a:solidFill>
                <a:latin typeface="+mj-lt"/>
              </a:rPr>
              <a:t>Tarradellas</a:t>
            </a:r>
            <a:r>
              <a:rPr lang="es-ES" sz="2000" dirty="0" smtClean="0">
                <a:solidFill>
                  <a:schemeClr val="tx2"/>
                </a:solidFill>
                <a:latin typeface="+mj-lt"/>
              </a:rPr>
              <a:t>, 10, 6º 1ª</a:t>
            </a:r>
          </a:p>
          <a:p>
            <a:pPr>
              <a:lnSpc>
                <a:spcPct val="150000"/>
              </a:lnSpc>
            </a:pPr>
            <a:r>
              <a:rPr lang="es-ES" sz="2000" dirty="0" smtClean="0">
                <a:solidFill>
                  <a:schemeClr val="tx2"/>
                </a:solidFill>
                <a:latin typeface="+mj-lt"/>
              </a:rPr>
              <a:t> 08029 Barcelona, España</a:t>
            </a:r>
          </a:p>
          <a:p>
            <a:pPr>
              <a:lnSpc>
                <a:spcPct val="150000"/>
              </a:lnSpc>
            </a:pPr>
            <a:r>
              <a:rPr lang="es-ES" sz="2000" dirty="0" smtClean="0">
                <a:solidFill>
                  <a:schemeClr val="tx2"/>
                </a:solidFill>
                <a:latin typeface="+mj-lt"/>
              </a:rPr>
              <a:t>+34 93 3607 114</a:t>
            </a:r>
          </a:p>
        </p:txBody>
      </p:sp>
      <p:sp>
        <p:nvSpPr>
          <p:cNvPr id="15" name="TextBox 14"/>
          <p:cNvSpPr txBox="1"/>
          <p:nvPr userDrawn="1"/>
        </p:nvSpPr>
        <p:spPr>
          <a:xfrm>
            <a:off x="7358885" y="2135648"/>
            <a:ext cx="1627369" cy="461665"/>
          </a:xfrm>
          <a:prstGeom prst="rect">
            <a:avLst/>
          </a:prstGeom>
          <a:noFill/>
        </p:spPr>
        <p:txBody>
          <a:bodyPr wrap="none" rtlCol="0">
            <a:spAutoFit/>
          </a:bodyPr>
          <a:lstStyle/>
          <a:p>
            <a:r>
              <a:rPr lang="es-ES" sz="2400" dirty="0" smtClean="0">
                <a:solidFill>
                  <a:srgbClr val="00AAD5"/>
                </a:solidFill>
                <a:latin typeface="+mj-lt"/>
              </a:rPr>
              <a:t>Barcelona</a:t>
            </a:r>
            <a:endParaRPr lang="es-ES" dirty="0">
              <a:solidFill>
                <a:srgbClr val="00AAD5"/>
              </a:solidFill>
              <a:latin typeface="+mj-lt"/>
            </a:endParaRPr>
          </a:p>
        </p:txBody>
      </p:sp>
    </p:spTree>
    <p:extLst>
      <p:ext uri="{BB962C8B-B14F-4D97-AF65-F5344CB8AC3E}">
        <p14:creationId xmlns:p14="http://schemas.microsoft.com/office/powerpoint/2010/main" val="375083820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bilba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3158237" cy="1938992"/>
          </a:xfrm>
          <a:prstGeom prst="rect">
            <a:avLst/>
          </a:prstGeom>
          <a:noFill/>
        </p:spPr>
        <p:txBody>
          <a:bodyPr wrap="none" rtlCol="0">
            <a:spAutoFit/>
          </a:bodyPr>
          <a:lstStyle/>
          <a:p>
            <a:pPr>
              <a:lnSpc>
                <a:spcPct val="150000"/>
              </a:lnSpc>
            </a:pPr>
            <a:r>
              <a:rPr lang="es-ES" sz="2000" dirty="0" smtClean="0">
                <a:solidFill>
                  <a:srgbClr val="00AAD5"/>
                </a:solidFill>
                <a:latin typeface="+mj-lt"/>
                <a:hlinkClick r:id="rId5"/>
              </a:rPr>
              <a:t>Info@plainconcepts.com</a:t>
            </a:r>
            <a:endParaRPr lang="es-ES" sz="2000" dirty="0" smtClean="0">
              <a:solidFill>
                <a:srgbClr val="00AAD5"/>
              </a:solidFill>
              <a:latin typeface="+mj-lt"/>
            </a:endParaRPr>
          </a:p>
          <a:p>
            <a:pPr>
              <a:lnSpc>
                <a:spcPct val="150000"/>
              </a:lnSpc>
            </a:pPr>
            <a:r>
              <a:rPr lang="es-ES" sz="2000" dirty="0" smtClean="0">
                <a:solidFill>
                  <a:schemeClr val="tx2"/>
                </a:solidFill>
                <a:latin typeface="+mj-lt"/>
              </a:rPr>
              <a:t>Nervión 3, Planta 6</a:t>
            </a:r>
          </a:p>
          <a:p>
            <a:pPr>
              <a:lnSpc>
                <a:spcPct val="150000"/>
              </a:lnSpc>
            </a:pPr>
            <a:r>
              <a:rPr lang="es-ES" sz="2000" dirty="0" smtClean="0">
                <a:solidFill>
                  <a:schemeClr val="tx2"/>
                </a:solidFill>
                <a:latin typeface="+mj-lt"/>
              </a:rPr>
              <a:t>48001 Bilbao, España</a:t>
            </a:r>
          </a:p>
          <a:p>
            <a:pPr>
              <a:lnSpc>
                <a:spcPct val="150000"/>
              </a:lnSpc>
            </a:pPr>
            <a:r>
              <a:rPr lang="es-ES" sz="2000" dirty="0" smtClean="0">
                <a:solidFill>
                  <a:schemeClr val="tx2"/>
                </a:solidFill>
                <a:latin typeface="+mj-lt"/>
              </a:rPr>
              <a:t>+34 94 6008 168</a:t>
            </a:r>
          </a:p>
        </p:txBody>
      </p:sp>
      <p:sp>
        <p:nvSpPr>
          <p:cNvPr id="15" name="TextBox 14"/>
          <p:cNvSpPr txBox="1"/>
          <p:nvPr userDrawn="1"/>
        </p:nvSpPr>
        <p:spPr>
          <a:xfrm>
            <a:off x="7358885" y="2135648"/>
            <a:ext cx="1077539" cy="461665"/>
          </a:xfrm>
          <a:prstGeom prst="rect">
            <a:avLst/>
          </a:prstGeom>
          <a:noFill/>
        </p:spPr>
        <p:txBody>
          <a:bodyPr wrap="none" rtlCol="0">
            <a:spAutoFit/>
          </a:bodyPr>
          <a:lstStyle/>
          <a:p>
            <a:r>
              <a:rPr lang="es-ES" sz="2400" dirty="0" smtClean="0">
                <a:solidFill>
                  <a:srgbClr val="00AAD5"/>
                </a:solidFill>
                <a:latin typeface="+mj-lt"/>
              </a:rPr>
              <a:t>Bilbao</a:t>
            </a:r>
            <a:endParaRPr lang="es-ES" dirty="0">
              <a:solidFill>
                <a:srgbClr val="00AAD5"/>
              </a:solidFill>
              <a:latin typeface="+mj-lt"/>
            </a:endParaRPr>
          </a:p>
        </p:txBody>
      </p:sp>
    </p:spTree>
    <p:extLst>
      <p:ext uri="{BB962C8B-B14F-4D97-AF65-F5344CB8AC3E}">
        <p14:creationId xmlns:p14="http://schemas.microsoft.com/office/powerpoint/2010/main" val="16089571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dub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3647152" cy="1938992"/>
          </a:xfrm>
          <a:prstGeom prst="rect">
            <a:avLst/>
          </a:prstGeom>
          <a:noFill/>
        </p:spPr>
        <p:txBody>
          <a:bodyPr wrap="none" rtlCol="0">
            <a:spAutoFit/>
          </a:bodyPr>
          <a:lstStyle/>
          <a:p>
            <a:pPr>
              <a:lnSpc>
                <a:spcPct val="150000"/>
              </a:lnSpc>
            </a:pPr>
            <a:r>
              <a:rPr lang="es-ES" sz="2000" dirty="0" smtClean="0">
                <a:solidFill>
                  <a:schemeClr val="tx2"/>
                </a:solidFill>
                <a:latin typeface="+mj-lt"/>
                <a:hlinkClick r:id="rId5"/>
              </a:rPr>
              <a:t>Info_uae@plainconcepts.com</a:t>
            </a:r>
            <a:endParaRPr lang="es-ES" sz="2000" dirty="0" smtClean="0">
              <a:solidFill>
                <a:schemeClr val="tx2"/>
              </a:solidFill>
              <a:latin typeface="+mj-lt"/>
            </a:endParaRPr>
          </a:p>
          <a:p>
            <a:pPr>
              <a:lnSpc>
                <a:spcPct val="150000"/>
              </a:lnSpc>
            </a:pPr>
            <a:r>
              <a:rPr lang="es-ES" sz="2000" dirty="0" err="1" smtClean="0">
                <a:solidFill>
                  <a:schemeClr val="tx2"/>
                </a:solidFill>
                <a:latin typeface="+mj-lt"/>
              </a:rPr>
              <a:t>Dubai</a:t>
            </a:r>
            <a:r>
              <a:rPr lang="es-ES" sz="2000" dirty="0" smtClean="0">
                <a:solidFill>
                  <a:schemeClr val="tx2"/>
                </a:solidFill>
                <a:latin typeface="+mj-lt"/>
              </a:rPr>
              <a:t> Internet City, </a:t>
            </a:r>
            <a:r>
              <a:rPr lang="es-ES" sz="2000" dirty="0" err="1" smtClean="0">
                <a:solidFill>
                  <a:schemeClr val="tx2"/>
                </a:solidFill>
                <a:latin typeface="+mj-lt"/>
              </a:rPr>
              <a:t>Building</a:t>
            </a:r>
            <a:r>
              <a:rPr lang="es-ES" sz="2000" dirty="0" smtClean="0">
                <a:solidFill>
                  <a:schemeClr val="tx2"/>
                </a:solidFill>
                <a:latin typeface="+mj-lt"/>
              </a:rPr>
              <a:t> 1</a:t>
            </a:r>
          </a:p>
          <a:p>
            <a:pPr>
              <a:lnSpc>
                <a:spcPct val="150000"/>
              </a:lnSpc>
            </a:pPr>
            <a:r>
              <a:rPr lang="es-ES" sz="2000" dirty="0" smtClean="0">
                <a:solidFill>
                  <a:schemeClr val="tx2"/>
                </a:solidFill>
                <a:latin typeface="+mj-lt"/>
              </a:rPr>
              <a:t>73030 </a:t>
            </a:r>
            <a:r>
              <a:rPr lang="es-ES" sz="2000" dirty="0" err="1" smtClean="0">
                <a:solidFill>
                  <a:schemeClr val="tx2"/>
                </a:solidFill>
                <a:latin typeface="+mj-lt"/>
              </a:rPr>
              <a:t>Bubai</a:t>
            </a:r>
            <a:endParaRPr lang="es-ES" sz="2000" dirty="0" smtClean="0">
              <a:solidFill>
                <a:schemeClr val="tx2"/>
              </a:solidFill>
              <a:latin typeface="+mj-lt"/>
            </a:endParaRPr>
          </a:p>
          <a:p>
            <a:pPr>
              <a:lnSpc>
                <a:spcPct val="150000"/>
              </a:lnSpc>
            </a:pPr>
            <a:r>
              <a:rPr lang="es-ES" sz="2000" dirty="0" smtClean="0">
                <a:solidFill>
                  <a:schemeClr val="tx2"/>
                </a:solidFill>
                <a:latin typeface="+mj-lt"/>
              </a:rPr>
              <a:t>+971 4 551 6653</a:t>
            </a:r>
          </a:p>
        </p:txBody>
      </p:sp>
      <p:sp>
        <p:nvSpPr>
          <p:cNvPr id="15" name="TextBox 14"/>
          <p:cNvSpPr txBox="1"/>
          <p:nvPr userDrawn="1"/>
        </p:nvSpPr>
        <p:spPr>
          <a:xfrm>
            <a:off x="7358885" y="2135648"/>
            <a:ext cx="1011815" cy="461665"/>
          </a:xfrm>
          <a:prstGeom prst="rect">
            <a:avLst/>
          </a:prstGeom>
          <a:noFill/>
        </p:spPr>
        <p:txBody>
          <a:bodyPr wrap="none" rtlCol="0">
            <a:spAutoFit/>
          </a:bodyPr>
          <a:lstStyle/>
          <a:p>
            <a:r>
              <a:rPr lang="es-ES" sz="2400" dirty="0" err="1" smtClean="0">
                <a:solidFill>
                  <a:srgbClr val="00AAD5"/>
                </a:solidFill>
                <a:latin typeface="+mj-lt"/>
              </a:rPr>
              <a:t>Dubai</a:t>
            </a:r>
            <a:endParaRPr lang="es-ES" dirty="0">
              <a:solidFill>
                <a:srgbClr val="00AAD5"/>
              </a:solidFill>
              <a:latin typeface="+mj-lt"/>
            </a:endParaRPr>
          </a:p>
        </p:txBody>
      </p:sp>
    </p:spTree>
    <p:extLst>
      <p:ext uri="{BB962C8B-B14F-4D97-AF65-F5344CB8AC3E}">
        <p14:creationId xmlns:p14="http://schemas.microsoft.com/office/powerpoint/2010/main" val="12038652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ortada">
    <p:bg>
      <p:bgPr>
        <a:solidFill>
          <a:schemeClr val="tx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914" y="43914"/>
            <a:ext cx="6770173" cy="6770173"/>
          </a:xfrm>
          <a:prstGeom prst="rect">
            <a:avLst/>
          </a:prstGeom>
        </p:spPr>
      </p:pic>
    </p:spTree>
    <p:extLst>
      <p:ext uri="{BB962C8B-B14F-4D97-AF65-F5344CB8AC3E}">
        <p14:creationId xmlns:p14="http://schemas.microsoft.com/office/powerpoint/2010/main" val="28430875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lond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3211135" cy="1938992"/>
          </a:xfrm>
          <a:prstGeom prst="rect">
            <a:avLst/>
          </a:prstGeom>
          <a:noFill/>
        </p:spPr>
        <p:txBody>
          <a:bodyPr wrap="none" rtlCol="0">
            <a:spAutoFit/>
          </a:bodyPr>
          <a:lstStyle/>
          <a:p>
            <a:pPr>
              <a:lnSpc>
                <a:spcPct val="150000"/>
              </a:lnSpc>
            </a:pPr>
            <a:r>
              <a:rPr lang="es-ES" sz="2000" dirty="0" smtClean="0">
                <a:solidFill>
                  <a:schemeClr val="tx2"/>
                </a:solidFill>
                <a:latin typeface="+mj-lt"/>
                <a:hlinkClick r:id="rId5"/>
              </a:rPr>
              <a:t>Info@plainconcepts.com</a:t>
            </a:r>
            <a:endParaRPr lang="es-ES" sz="2000" dirty="0" smtClean="0">
              <a:solidFill>
                <a:schemeClr val="tx2"/>
              </a:solidFill>
              <a:latin typeface="+mj-lt"/>
            </a:endParaRPr>
          </a:p>
          <a:p>
            <a:pPr>
              <a:lnSpc>
                <a:spcPct val="150000"/>
              </a:lnSpc>
            </a:pPr>
            <a:r>
              <a:rPr lang="es-ES" sz="2000" dirty="0" err="1" smtClean="0">
                <a:solidFill>
                  <a:schemeClr val="tx2"/>
                </a:solidFill>
                <a:latin typeface="+mj-lt"/>
              </a:rPr>
              <a:t>Holden</a:t>
            </a:r>
            <a:r>
              <a:rPr lang="es-ES" sz="2000" dirty="0" smtClean="0">
                <a:solidFill>
                  <a:schemeClr val="tx2"/>
                </a:solidFill>
                <a:latin typeface="+mj-lt"/>
              </a:rPr>
              <a:t> </a:t>
            </a:r>
            <a:r>
              <a:rPr lang="es-ES" sz="2000" dirty="0" err="1" smtClean="0">
                <a:solidFill>
                  <a:schemeClr val="tx2"/>
                </a:solidFill>
                <a:latin typeface="+mj-lt"/>
              </a:rPr>
              <a:t>House</a:t>
            </a:r>
            <a:r>
              <a:rPr lang="es-ES" sz="2000" dirty="0" smtClean="0">
                <a:solidFill>
                  <a:schemeClr val="tx2"/>
                </a:solidFill>
                <a:latin typeface="+mj-lt"/>
              </a:rPr>
              <a:t>, 57</a:t>
            </a:r>
          </a:p>
          <a:p>
            <a:pPr>
              <a:lnSpc>
                <a:spcPct val="150000"/>
              </a:lnSpc>
            </a:pPr>
            <a:r>
              <a:rPr lang="es-ES" sz="2000" dirty="0" err="1" smtClean="0">
                <a:solidFill>
                  <a:schemeClr val="tx2"/>
                </a:solidFill>
                <a:latin typeface="+mj-lt"/>
              </a:rPr>
              <a:t>Rathbone</a:t>
            </a:r>
            <a:r>
              <a:rPr lang="es-ES" sz="2000" dirty="0" smtClean="0">
                <a:solidFill>
                  <a:schemeClr val="tx2"/>
                </a:solidFill>
                <a:latin typeface="+mj-lt"/>
              </a:rPr>
              <a:t> Place, W1T 1JU</a:t>
            </a:r>
          </a:p>
          <a:p>
            <a:pPr>
              <a:lnSpc>
                <a:spcPct val="150000"/>
              </a:lnSpc>
            </a:pPr>
            <a:r>
              <a:rPr lang="es-ES" sz="2000" dirty="0" smtClean="0">
                <a:solidFill>
                  <a:schemeClr val="tx2"/>
                </a:solidFill>
                <a:latin typeface="+mj-lt"/>
              </a:rPr>
              <a:t>London</a:t>
            </a:r>
          </a:p>
        </p:txBody>
      </p:sp>
      <p:sp>
        <p:nvSpPr>
          <p:cNvPr id="15" name="TextBox 14"/>
          <p:cNvSpPr txBox="1"/>
          <p:nvPr userDrawn="1"/>
        </p:nvSpPr>
        <p:spPr>
          <a:xfrm>
            <a:off x="7358885" y="2135648"/>
            <a:ext cx="1279517" cy="461665"/>
          </a:xfrm>
          <a:prstGeom prst="rect">
            <a:avLst/>
          </a:prstGeom>
          <a:noFill/>
        </p:spPr>
        <p:txBody>
          <a:bodyPr wrap="none" rtlCol="0">
            <a:spAutoFit/>
          </a:bodyPr>
          <a:lstStyle/>
          <a:p>
            <a:r>
              <a:rPr lang="es-ES" sz="2400" dirty="0" smtClean="0">
                <a:solidFill>
                  <a:srgbClr val="00AAD5"/>
                </a:solidFill>
                <a:latin typeface="+mj-lt"/>
              </a:rPr>
              <a:t>London</a:t>
            </a:r>
            <a:endParaRPr lang="es-ES" dirty="0">
              <a:solidFill>
                <a:srgbClr val="00AAD5"/>
              </a:solidFill>
              <a:latin typeface="+mj-lt"/>
            </a:endParaRPr>
          </a:p>
        </p:txBody>
      </p:sp>
    </p:spTree>
    <p:extLst>
      <p:ext uri="{BB962C8B-B14F-4D97-AF65-F5344CB8AC3E}">
        <p14:creationId xmlns:p14="http://schemas.microsoft.com/office/powerpoint/2010/main" val="9212719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mad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4301177" cy="1938992"/>
          </a:xfrm>
          <a:prstGeom prst="rect">
            <a:avLst/>
          </a:prstGeom>
          <a:noFill/>
        </p:spPr>
        <p:txBody>
          <a:bodyPr wrap="none" rtlCol="0">
            <a:spAutoFit/>
          </a:bodyPr>
          <a:lstStyle/>
          <a:p>
            <a:pPr>
              <a:lnSpc>
                <a:spcPct val="150000"/>
              </a:lnSpc>
            </a:pPr>
            <a:r>
              <a:rPr lang="es-ES" sz="2000" dirty="0" smtClean="0">
                <a:solidFill>
                  <a:schemeClr val="tx2"/>
                </a:solidFill>
                <a:latin typeface="+mj-lt"/>
                <a:hlinkClick r:id="rId5"/>
              </a:rPr>
              <a:t>Info@plainconcepts.com</a:t>
            </a:r>
            <a:endParaRPr lang="es-ES" sz="2000" dirty="0" smtClean="0">
              <a:solidFill>
                <a:schemeClr val="tx2"/>
              </a:solidFill>
              <a:latin typeface="+mj-lt"/>
            </a:endParaRPr>
          </a:p>
          <a:p>
            <a:pPr>
              <a:lnSpc>
                <a:spcPct val="150000"/>
              </a:lnSpc>
            </a:pPr>
            <a:r>
              <a:rPr lang="es-ES" sz="2000" dirty="0" smtClean="0">
                <a:solidFill>
                  <a:schemeClr val="tx2"/>
                </a:solidFill>
                <a:latin typeface="+mj-lt"/>
              </a:rPr>
              <a:t>Paseo de la Castellana 163, 10º Izq.</a:t>
            </a:r>
          </a:p>
          <a:p>
            <a:pPr>
              <a:lnSpc>
                <a:spcPct val="150000"/>
              </a:lnSpc>
            </a:pPr>
            <a:r>
              <a:rPr lang="es-ES" sz="2000" dirty="0" smtClean="0">
                <a:solidFill>
                  <a:schemeClr val="tx2"/>
                </a:solidFill>
                <a:latin typeface="+mj-lt"/>
              </a:rPr>
              <a:t> 28046 Madrid,  España</a:t>
            </a:r>
          </a:p>
          <a:p>
            <a:pPr>
              <a:lnSpc>
                <a:spcPct val="150000"/>
              </a:lnSpc>
            </a:pPr>
            <a:r>
              <a:rPr lang="es-ES" sz="2000" dirty="0" smtClean="0">
                <a:solidFill>
                  <a:schemeClr val="tx2"/>
                </a:solidFill>
                <a:latin typeface="+mj-lt"/>
              </a:rPr>
              <a:t>+34 91 5346 836</a:t>
            </a:r>
          </a:p>
        </p:txBody>
      </p:sp>
      <p:sp>
        <p:nvSpPr>
          <p:cNvPr id="15" name="TextBox 14"/>
          <p:cNvSpPr txBox="1"/>
          <p:nvPr userDrawn="1"/>
        </p:nvSpPr>
        <p:spPr>
          <a:xfrm>
            <a:off x="7358885" y="2135648"/>
            <a:ext cx="1181734" cy="461665"/>
          </a:xfrm>
          <a:prstGeom prst="rect">
            <a:avLst/>
          </a:prstGeom>
          <a:noFill/>
        </p:spPr>
        <p:txBody>
          <a:bodyPr wrap="none" rtlCol="0">
            <a:spAutoFit/>
          </a:bodyPr>
          <a:lstStyle/>
          <a:p>
            <a:r>
              <a:rPr lang="es-ES" sz="2400" dirty="0" smtClean="0">
                <a:solidFill>
                  <a:srgbClr val="00AAD5"/>
                </a:solidFill>
                <a:latin typeface="+mj-lt"/>
              </a:rPr>
              <a:t>Madrid</a:t>
            </a:r>
            <a:endParaRPr lang="es-ES" dirty="0">
              <a:solidFill>
                <a:srgbClr val="00AAD5"/>
              </a:solidFill>
              <a:latin typeface="+mj-lt"/>
            </a:endParaRPr>
          </a:p>
        </p:txBody>
      </p:sp>
    </p:spTree>
    <p:extLst>
      <p:ext uri="{BB962C8B-B14F-4D97-AF65-F5344CB8AC3E}">
        <p14:creationId xmlns:p14="http://schemas.microsoft.com/office/powerpoint/2010/main" val="286622481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eat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000250"/>
            <a:ext cx="2857500" cy="2857500"/>
          </a:xfrm>
          <a:prstGeom prst="rect">
            <a:avLst/>
          </a:prstGeom>
        </p:spPr>
      </p:pic>
      <p:sp>
        <p:nvSpPr>
          <p:cNvPr id="9" name="TextBox 8"/>
          <p:cNvSpPr txBox="1"/>
          <p:nvPr userDrawn="1"/>
        </p:nvSpPr>
        <p:spPr>
          <a:xfrm>
            <a:off x="4082284" y="2837817"/>
            <a:ext cx="3954929" cy="1938992"/>
          </a:xfrm>
          <a:prstGeom prst="rect">
            <a:avLst/>
          </a:prstGeom>
          <a:noFill/>
        </p:spPr>
        <p:txBody>
          <a:bodyPr wrap="none" rtlCol="0">
            <a:spAutoFit/>
          </a:bodyPr>
          <a:lstStyle/>
          <a:p>
            <a:pPr>
              <a:lnSpc>
                <a:spcPct val="150000"/>
              </a:lnSpc>
            </a:pPr>
            <a:r>
              <a:rPr lang="es-ES" sz="2000" dirty="0" smtClean="0">
                <a:solidFill>
                  <a:schemeClr val="tx2"/>
                </a:solidFill>
                <a:latin typeface="+mj-lt"/>
                <a:hlinkClick r:id="rId5"/>
              </a:rPr>
              <a:t>Info_us@plainconcepts.com</a:t>
            </a:r>
            <a:endParaRPr lang="es-ES" sz="2000" dirty="0" smtClean="0">
              <a:solidFill>
                <a:schemeClr val="tx2"/>
              </a:solidFill>
              <a:latin typeface="+mj-lt"/>
            </a:endParaRPr>
          </a:p>
          <a:p>
            <a:pPr>
              <a:lnSpc>
                <a:spcPct val="150000"/>
              </a:lnSpc>
            </a:pPr>
            <a:r>
              <a:rPr lang="en-US" sz="2000" dirty="0" smtClean="0">
                <a:solidFill>
                  <a:schemeClr val="tx2"/>
                </a:solidFill>
                <a:latin typeface="+mj-lt"/>
              </a:rPr>
              <a:t>1511, Third Ave</a:t>
            </a:r>
          </a:p>
          <a:p>
            <a:pPr>
              <a:lnSpc>
                <a:spcPct val="150000"/>
              </a:lnSpc>
            </a:pPr>
            <a:r>
              <a:rPr lang="en-US" sz="2000" dirty="0" smtClean="0">
                <a:solidFill>
                  <a:schemeClr val="tx2"/>
                </a:solidFill>
                <a:latin typeface="+mj-lt"/>
              </a:rPr>
              <a:t> Seattle WA 98101, Washington</a:t>
            </a:r>
          </a:p>
          <a:p>
            <a:pPr>
              <a:lnSpc>
                <a:spcPct val="150000"/>
              </a:lnSpc>
            </a:pPr>
            <a:r>
              <a:rPr lang="en-US" sz="2000" dirty="0" smtClean="0">
                <a:solidFill>
                  <a:schemeClr val="tx2"/>
                </a:solidFill>
                <a:latin typeface="+mj-lt"/>
              </a:rPr>
              <a:t>+1 206 708 1285</a:t>
            </a:r>
            <a:endParaRPr lang="es-ES" sz="2000" dirty="0" smtClean="0">
              <a:solidFill>
                <a:schemeClr val="tx2"/>
              </a:solidFill>
              <a:latin typeface="+mj-lt"/>
            </a:endParaRPr>
          </a:p>
        </p:txBody>
      </p:sp>
      <p:sp>
        <p:nvSpPr>
          <p:cNvPr id="15" name="TextBox 14"/>
          <p:cNvSpPr txBox="1"/>
          <p:nvPr userDrawn="1"/>
        </p:nvSpPr>
        <p:spPr>
          <a:xfrm>
            <a:off x="7358885" y="2135648"/>
            <a:ext cx="1191352" cy="461665"/>
          </a:xfrm>
          <a:prstGeom prst="rect">
            <a:avLst/>
          </a:prstGeom>
          <a:noFill/>
        </p:spPr>
        <p:txBody>
          <a:bodyPr wrap="none" rtlCol="0">
            <a:spAutoFit/>
          </a:bodyPr>
          <a:lstStyle/>
          <a:p>
            <a:pPr algn="l"/>
            <a:r>
              <a:rPr lang="es-ES" sz="2400" dirty="0" smtClean="0">
                <a:solidFill>
                  <a:srgbClr val="00AAD5"/>
                </a:solidFill>
                <a:latin typeface="+mj-lt"/>
              </a:rPr>
              <a:t>Seattle</a:t>
            </a:r>
            <a:endParaRPr lang="es-ES" dirty="0">
              <a:solidFill>
                <a:srgbClr val="00AAD5"/>
              </a:solidFill>
              <a:latin typeface="+mj-lt"/>
            </a:endParaRPr>
          </a:p>
        </p:txBody>
      </p:sp>
    </p:spTree>
    <p:extLst>
      <p:ext uri="{BB962C8B-B14F-4D97-AF65-F5344CB8AC3E}">
        <p14:creationId xmlns:p14="http://schemas.microsoft.com/office/powerpoint/2010/main" val="320217752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evill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39111" y="-688888"/>
            <a:ext cx="6346935" cy="634693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5230" y="2104160"/>
            <a:ext cx="2857500" cy="2857500"/>
          </a:xfrm>
          <a:prstGeom prst="rect">
            <a:avLst/>
          </a:prstGeom>
        </p:spPr>
      </p:pic>
      <p:sp>
        <p:nvSpPr>
          <p:cNvPr id="9" name="TextBox 8"/>
          <p:cNvSpPr txBox="1"/>
          <p:nvPr userDrawn="1"/>
        </p:nvSpPr>
        <p:spPr>
          <a:xfrm>
            <a:off x="4082284" y="2837817"/>
            <a:ext cx="3642344" cy="2400657"/>
          </a:xfrm>
          <a:prstGeom prst="rect">
            <a:avLst/>
          </a:prstGeom>
          <a:noFill/>
        </p:spPr>
        <p:txBody>
          <a:bodyPr wrap="none" rtlCol="0">
            <a:spAutoFit/>
          </a:bodyPr>
          <a:lstStyle/>
          <a:p>
            <a:pPr>
              <a:lnSpc>
                <a:spcPct val="150000"/>
              </a:lnSpc>
            </a:pPr>
            <a:r>
              <a:rPr lang="es-ES" sz="2000" dirty="0" smtClean="0">
                <a:solidFill>
                  <a:schemeClr val="tx2"/>
                </a:solidFill>
                <a:latin typeface="+mj-lt"/>
                <a:hlinkClick r:id="rId5"/>
              </a:rPr>
              <a:t>Info@plainconcepts.com</a:t>
            </a:r>
            <a:endParaRPr lang="es-ES" sz="2000" dirty="0" smtClean="0">
              <a:solidFill>
                <a:schemeClr val="tx2"/>
              </a:solidFill>
              <a:latin typeface="+mj-lt"/>
            </a:endParaRPr>
          </a:p>
          <a:p>
            <a:pPr>
              <a:lnSpc>
                <a:spcPct val="150000"/>
              </a:lnSpc>
            </a:pPr>
            <a:r>
              <a:rPr lang="es-ES" sz="2000" dirty="0" smtClean="0">
                <a:solidFill>
                  <a:schemeClr val="tx2"/>
                </a:solidFill>
                <a:latin typeface="+mj-lt"/>
              </a:rPr>
              <a:t>Avenida de la innovación s/n</a:t>
            </a:r>
          </a:p>
          <a:p>
            <a:pPr>
              <a:lnSpc>
                <a:spcPct val="150000"/>
              </a:lnSpc>
            </a:pPr>
            <a:r>
              <a:rPr lang="es-ES" sz="2000" dirty="0" smtClean="0">
                <a:solidFill>
                  <a:schemeClr val="tx2"/>
                </a:solidFill>
                <a:latin typeface="+mj-lt"/>
              </a:rPr>
              <a:t>Edificio Renta Sevilla </a:t>
            </a:r>
          </a:p>
          <a:p>
            <a:pPr>
              <a:lnSpc>
                <a:spcPct val="150000"/>
              </a:lnSpc>
            </a:pPr>
            <a:r>
              <a:rPr lang="es-ES" sz="2000" dirty="0" smtClean="0">
                <a:solidFill>
                  <a:schemeClr val="tx2"/>
                </a:solidFill>
                <a:latin typeface="+mj-lt"/>
              </a:rPr>
              <a:t>Planta 3 A,</a:t>
            </a:r>
          </a:p>
          <a:p>
            <a:pPr>
              <a:lnSpc>
                <a:spcPct val="150000"/>
              </a:lnSpc>
            </a:pPr>
            <a:r>
              <a:rPr lang="es-ES" sz="2000" dirty="0" smtClean="0">
                <a:solidFill>
                  <a:schemeClr val="tx2"/>
                </a:solidFill>
                <a:latin typeface="+mj-lt"/>
              </a:rPr>
              <a:t>41020 Sevilla, España </a:t>
            </a:r>
          </a:p>
        </p:txBody>
      </p:sp>
      <p:sp>
        <p:nvSpPr>
          <p:cNvPr id="15" name="TextBox 14"/>
          <p:cNvSpPr txBox="1"/>
          <p:nvPr userDrawn="1"/>
        </p:nvSpPr>
        <p:spPr>
          <a:xfrm>
            <a:off x="7358885" y="2135648"/>
            <a:ext cx="1116011" cy="461665"/>
          </a:xfrm>
          <a:prstGeom prst="rect">
            <a:avLst/>
          </a:prstGeom>
          <a:noFill/>
        </p:spPr>
        <p:txBody>
          <a:bodyPr wrap="none" rtlCol="0">
            <a:spAutoFit/>
          </a:bodyPr>
          <a:lstStyle/>
          <a:p>
            <a:r>
              <a:rPr lang="es-ES" sz="2400" dirty="0" smtClean="0">
                <a:solidFill>
                  <a:srgbClr val="00AAD5"/>
                </a:solidFill>
                <a:latin typeface="+mj-lt"/>
              </a:rPr>
              <a:t>Sevilla</a:t>
            </a:r>
            <a:endParaRPr lang="es-ES" dirty="0">
              <a:solidFill>
                <a:srgbClr val="00AAD5"/>
              </a:solidFill>
              <a:latin typeface="+mj-lt"/>
            </a:endParaRPr>
          </a:p>
        </p:txBody>
      </p:sp>
    </p:spTree>
    <p:extLst>
      <p:ext uri="{BB962C8B-B14F-4D97-AF65-F5344CB8AC3E}">
        <p14:creationId xmlns:p14="http://schemas.microsoft.com/office/powerpoint/2010/main" val="25275074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r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5515" y="466116"/>
            <a:ext cx="5077548" cy="5077548"/>
          </a:xfrm>
          <a:prstGeom prst="rect">
            <a:avLst/>
          </a:prstGeom>
        </p:spPr>
      </p:pic>
      <p:sp>
        <p:nvSpPr>
          <p:cNvPr id="19" name="Text Placeholder 18"/>
          <p:cNvSpPr>
            <a:spLocks noGrp="1"/>
          </p:cNvSpPr>
          <p:nvPr>
            <p:ph type="body" sz="quarter" idx="10" hasCustomPrompt="1"/>
          </p:nvPr>
        </p:nvSpPr>
        <p:spPr>
          <a:xfrm>
            <a:off x="1871910" y="3530663"/>
            <a:ext cx="4947734" cy="369332"/>
          </a:xfrm>
        </p:spPr>
        <p:txBody>
          <a:bodyPr wrap="square" anchor="ctr">
            <a:spAutoFit/>
          </a:bodyPr>
          <a:lstStyle>
            <a:lvl1pPr marL="0" indent="0" algn="l">
              <a:buNone/>
              <a:defRPr sz="1600" b="0" cap="all" baseline="0">
                <a:solidFill>
                  <a:srgbClr val="00AAD5"/>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r>
              <a:rPr lang="es-ES" sz="1800" dirty="0" err="1" smtClean="0"/>
              <a:t>text</a:t>
            </a:r>
            <a:endParaRPr lang="es-ES" sz="1800" dirty="0"/>
          </a:p>
        </p:txBody>
      </p:sp>
    </p:spTree>
    <p:extLst>
      <p:ext uri="{BB962C8B-B14F-4D97-AF65-F5344CB8AC3E}">
        <p14:creationId xmlns:p14="http://schemas.microsoft.com/office/powerpoint/2010/main" val="15072077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232">
          <p15:clr>
            <a:srgbClr val="FBAE40"/>
          </p15:clr>
        </p15:guide>
        <p15:guide id="0" pos="71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1955800" y="3106728"/>
            <a:ext cx="7939949" cy="461665"/>
          </a:xfrm>
        </p:spPr>
        <p:txBody>
          <a:bodyPr anchor="ctr">
            <a:spAutoFit/>
          </a:bodyPr>
          <a:lstStyle>
            <a:lvl1pPr marL="0" indent="0" algn="l">
              <a:buNone/>
              <a:defRPr sz="2400" cap="all" baseline="0">
                <a:solidFill>
                  <a:srgbClr val="00AAD5"/>
                </a:solidFill>
                <a:latin typeface="Raleway" panose="020B0003030101060003" pitchFamily="34" charset="0"/>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smtClean="0"/>
              <a:t>Click to edit Master text styles</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800" y="4827600"/>
            <a:ext cx="2335672" cy="2335672"/>
          </a:xfrm>
          <a:prstGeom prst="rect">
            <a:avLst/>
          </a:prstGeom>
        </p:spPr>
      </p:pic>
    </p:spTree>
    <p:extLst>
      <p:ext uri="{BB962C8B-B14F-4D97-AF65-F5344CB8AC3E}">
        <p14:creationId xmlns:p14="http://schemas.microsoft.com/office/powerpoint/2010/main" val="15842760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2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
        <p:nvSpPr>
          <p:cNvPr id="4" name="Title 1"/>
          <p:cNvSpPr>
            <a:spLocks noGrp="1"/>
          </p:cNvSpPr>
          <p:nvPr>
            <p:ph type="title"/>
          </p:nvPr>
        </p:nvSpPr>
        <p:spPr>
          <a:xfrm>
            <a:off x="1911526" y="1140822"/>
            <a:ext cx="9514119" cy="766355"/>
          </a:xfrm>
        </p:spPr>
        <p:txBody>
          <a:bodyPr>
            <a:normAutofit/>
          </a:bodyPr>
          <a:lstStyle>
            <a:lvl1pPr>
              <a:defRPr sz="3600" cap="all" baseline="0">
                <a:solidFill>
                  <a:schemeClr val="tx1"/>
                </a:solidFill>
              </a:defRPr>
            </a:lvl1pPr>
          </a:lstStyle>
          <a:p>
            <a:r>
              <a:rPr lang="en-US" dirty="0" smtClean="0"/>
              <a:t>Click to edit Master title style</a:t>
            </a:r>
            <a:endParaRPr lang="es-ES" dirty="0"/>
          </a:p>
        </p:txBody>
      </p:sp>
    </p:spTree>
    <p:extLst>
      <p:ext uri="{BB962C8B-B14F-4D97-AF65-F5344CB8AC3E}">
        <p14:creationId xmlns:p14="http://schemas.microsoft.com/office/powerpoint/2010/main" val="12426474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800" y="4827600"/>
            <a:ext cx="2335672" cy="2335672"/>
          </a:xfrm>
          <a:prstGeom prst="rect">
            <a:avLst/>
          </a:prstGeom>
        </p:spPr>
      </p:pic>
      <p:sp>
        <p:nvSpPr>
          <p:cNvPr id="4" name="Title 1"/>
          <p:cNvSpPr>
            <a:spLocks noGrp="1"/>
          </p:cNvSpPr>
          <p:nvPr>
            <p:ph type="title"/>
          </p:nvPr>
        </p:nvSpPr>
        <p:spPr>
          <a:xfrm>
            <a:off x="1911526" y="1140822"/>
            <a:ext cx="9514119" cy="766355"/>
          </a:xfrm>
        </p:spPr>
        <p:txBody>
          <a:bodyPr>
            <a:normAutofit/>
          </a:bodyPr>
          <a:lstStyle>
            <a:lvl1pPr>
              <a:defRPr sz="3600" cap="all" baseline="0">
                <a:solidFill>
                  <a:schemeClr val="bg1"/>
                </a:solidFill>
              </a:defRPr>
            </a:lvl1pPr>
          </a:lstStyle>
          <a:p>
            <a:r>
              <a:rPr lang="en-US" dirty="0" smtClean="0"/>
              <a:t>Click to edit Master title style</a:t>
            </a:r>
            <a:endParaRPr lang="es-ES" dirty="0"/>
          </a:p>
        </p:txBody>
      </p:sp>
    </p:spTree>
    <p:extLst>
      <p:ext uri="{BB962C8B-B14F-4D97-AF65-F5344CB8AC3E}">
        <p14:creationId xmlns:p14="http://schemas.microsoft.com/office/powerpoint/2010/main" val="1128730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9522823" cy="3030903"/>
          </a:xfrm>
        </p:spPr>
        <p:txBody>
          <a:bodyPr>
            <a:normAutofit/>
          </a:bodyPr>
          <a:lstStyle>
            <a:lvl1pPr marL="0" indent="0">
              <a:buClr>
                <a:schemeClr val="tx2"/>
              </a:buClr>
              <a:buSzPct val="70000"/>
              <a:buFont typeface="Helvetica35-Thin" pitchFamily="34" charset="0"/>
              <a:buNone/>
              <a:defRPr sz="16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6" y="1140822"/>
            <a:ext cx="9514119" cy="766355"/>
          </a:xfrm>
        </p:spPr>
        <p:txBody>
          <a:bodyPr>
            <a:normAutofit/>
          </a:bodyPr>
          <a:lstStyle>
            <a:lvl1pPr>
              <a:defRPr sz="3600" cap="all" baseline="0">
                <a:solidFill>
                  <a:schemeClr val="tx1"/>
                </a:solidFill>
              </a:defRPr>
            </a:lvl1pPr>
          </a:lstStyle>
          <a:p>
            <a:endParaRPr lang="es-E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22695075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9522823" cy="3030903"/>
          </a:xfrm>
        </p:spPr>
        <p:txBody>
          <a:bodyPr>
            <a:normAutofit/>
          </a:bodyPr>
          <a:lstStyle>
            <a:lvl1pPr marL="0" indent="0">
              <a:buClr>
                <a:schemeClr val="tx2"/>
              </a:buClr>
              <a:buSzPct val="70000"/>
              <a:buFont typeface="Helvetica35-Thin" pitchFamily="34" charset="0"/>
              <a:buNone/>
              <a:defRPr sz="160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6" y="1140822"/>
            <a:ext cx="9514119" cy="766355"/>
          </a:xfrm>
        </p:spPr>
        <p:txBody>
          <a:bodyPr>
            <a:normAutofit/>
          </a:bodyPr>
          <a:lstStyle>
            <a:lvl1pPr>
              <a:defRPr sz="3200" cap="all" baseline="0">
                <a:solidFill>
                  <a:schemeClr val="bg1"/>
                </a:solidFill>
              </a:defRPr>
            </a:lvl1pPr>
          </a:lstStyle>
          <a:p>
            <a:r>
              <a:rPr lang="en-US" dirty="0" smtClean="0"/>
              <a:t>Click to edit Master title style</a:t>
            </a:r>
            <a:endParaRPr lang="es-E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34931761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jec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2823" y="2681920"/>
            <a:ext cx="5107577" cy="3030903"/>
          </a:xfrm>
        </p:spPr>
        <p:txBody>
          <a:bodyPr>
            <a:normAutofit/>
          </a:bodyPr>
          <a:lstStyle>
            <a:lvl1pPr marL="0" indent="0">
              <a:buClr>
                <a:schemeClr val="tx2"/>
              </a:buClr>
              <a:buSzPct val="70000"/>
              <a:buFont typeface="Helvetica35-Thin" pitchFamily="34" charset="0"/>
              <a:buNone/>
              <a:defRPr sz="16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p:txBody>
      </p:sp>
      <p:sp>
        <p:nvSpPr>
          <p:cNvPr id="19" name="Title 1"/>
          <p:cNvSpPr>
            <a:spLocks noGrp="1"/>
          </p:cNvSpPr>
          <p:nvPr>
            <p:ph type="title"/>
          </p:nvPr>
        </p:nvSpPr>
        <p:spPr>
          <a:xfrm>
            <a:off x="1911527" y="1140822"/>
            <a:ext cx="5659705" cy="766355"/>
          </a:xfrm>
        </p:spPr>
        <p:txBody>
          <a:bodyPr>
            <a:noAutofit/>
          </a:bodyPr>
          <a:lstStyle>
            <a:lvl1pPr>
              <a:defRPr sz="3600" cap="all" baseline="0">
                <a:solidFill>
                  <a:schemeClr val="tx1"/>
                </a:solidFill>
              </a:defRPr>
            </a:lvl1pPr>
          </a:lstStyle>
          <a:p>
            <a:r>
              <a:rPr lang="en-US" dirty="0" smtClean="0"/>
              <a:t>Click to edit Master title style</a:t>
            </a:r>
            <a:endParaRPr lang="es-E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259" y="4828047"/>
            <a:ext cx="2335672" cy="2335672"/>
          </a:xfrm>
          <a:prstGeom prst="rect">
            <a:avLst/>
          </a:prstGeom>
        </p:spPr>
      </p:pic>
    </p:spTree>
    <p:extLst>
      <p:ext uri="{BB962C8B-B14F-4D97-AF65-F5344CB8AC3E}">
        <p14:creationId xmlns:p14="http://schemas.microsoft.com/office/powerpoint/2010/main" val="76362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C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699" r:id="rId1"/>
    <p:sldLayoutId id="2147483705" r:id="rId2"/>
    <p:sldLayoutId id="2147483706" r:id="rId3"/>
    <p:sldLayoutId id="2147483700" r:id="rId4"/>
    <p:sldLayoutId id="2147483678" r:id="rId5"/>
    <p:sldLayoutId id="2147483701" r:id="rId6"/>
    <p:sldLayoutId id="2147483679" r:id="rId7"/>
    <p:sldLayoutId id="2147483704" r:id="rId8"/>
    <p:sldLayoutId id="2147483702" r:id="rId9"/>
    <p:sldLayoutId id="2147483709" r:id="rId10"/>
    <p:sldLayoutId id="2147483707" r:id="rId11"/>
    <p:sldLayoutId id="2147483708" r:id="rId12"/>
    <p:sldLayoutId id="2147483697" r:id="rId13"/>
    <p:sldLayoutId id="2147483711" r:id="rId14"/>
    <p:sldLayoutId id="2147483703" r:id="rId15"/>
    <p:sldLayoutId id="2147483719" r:id="rId16"/>
    <p:sldLayoutId id="2147483712" r:id="rId17"/>
    <p:sldLayoutId id="2147483713" r:id="rId18"/>
    <p:sldLayoutId id="2147483714" r:id="rId19"/>
    <p:sldLayoutId id="2147483715" r:id="rId20"/>
    <p:sldLayoutId id="2147483716" r:id="rId21"/>
    <p:sldLayoutId id="2147483717" r:id="rId22"/>
    <p:sldLayoutId id="2147483718" r:id="rId23"/>
  </p:sldLayoutIdLst>
  <p:timing>
    <p:tnLst>
      <p:par>
        <p:cTn id="1" dur="indefinite" restart="never" nodeType="tmRoot"/>
      </p:par>
    </p:tnLst>
  </p:timing>
  <p:txStyles>
    <p:titleStyle>
      <a:lvl1pPr algn="l" defTabSz="1219170" rtl="0" eaLnBrk="1" latinLnBrk="0" hangingPunct="1">
        <a:spcBef>
          <a:spcPct val="0"/>
        </a:spcBef>
        <a:buNone/>
        <a:defRPr sz="5867" kern="1200" baseline="0">
          <a:solidFill>
            <a:schemeClr val="tx1"/>
          </a:solidFill>
          <a:latin typeface="Raleway Ligh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89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902823" y="2681920"/>
            <a:ext cx="9522823" cy="3334319"/>
          </a:xfrm>
        </p:spPr>
        <p:txBody>
          <a:bodyPr>
            <a:noAutofit/>
          </a:bodyPr>
          <a:lstStyle/>
          <a:p>
            <a:pPr marL="285750" indent="-285750">
              <a:buFont typeface="Arial" panose="020B0604020202020204" pitchFamily="34" charset="0"/>
              <a:buChar char="•"/>
            </a:pPr>
            <a:r>
              <a:rPr lang="es-ES" sz="1800" dirty="0" smtClean="0"/>
              <a:t>El </a:t>
            </a:r>
            <a:r>
              <a:rPr lang="es-ES" sz="1800" b="1" dirty="0"/>
              <a:t>operador de decremento </a:t>
            </a:r>
            <a:r>
              <a:rPr lang="es-ES" sz="1800" dirty="0"/>
              <a:t>(</a:t>
            </a:r>
            <a:r>
              <a:rPr lang="es-ES" sz="1800" b="1" dirty="0"/>
              <a:t>--</a:t>
            </a:r>
            <a:r>
              <a:rPr lang="es-ES" sz="1800" dirty="0"/>
              <a:t>) </a:t>
            </a:r>
            <a:r>
              <a:rPr lang="es-ES" sz="1800" dirty="0" err="1"/>
              <a:t>decrementa</a:t>
            </a:r>
            <a:r>
              <a:rPr lang="es-ES" sz="1800" dirty="0"/>
              <a:t> su operando en 1</a:t>
            </a:r>
            <a:r>
              <a:rPr lang="es-ES" sz="1800" dirty="0" smtClean="0"/>
              <a:t>. El </a:t>
            </a:r>
            <a:r>
              <a:rPr lang="es-ES" sz="1800" dirty="0"/>
              <a:t>operador de decremento puede aparecer antes o después de su operando: </a:t>
            </a:r>
            <a:endParaRPr lang="es-ES" sz="1800" dirty="0" smtClean="0"/>
          </a:p>
          <a:p>
            <a:pPr marL="1276325" lvl="1" indent="-285750">
              <a:buFont typeface="Arial" panose="020B0604020202020204" pitchFamily="34" charset="0"/>
              <a:buChar char="•"/>
            </a:pPr>
            <a:r>
              <a:rPr lang="es-ES" sz="1800" dirty="0" smtClean="0"/>
              <a:t>--variable. </a:t>
            </a:r>
            <a:r>
              <a:rPr lang="es-ES" sz="1800" b="1" dirty="0" smtClean="0"/>
              <a:t>Decremento prefijo</a:t>
            </a:r>
            <a:r>
              <a:rPr lang="es-ES" sz="1800" dirty="0" smtClean="0"/>
              <a:t>. </a:t>
            </a:r>
            <a:r>
              <a:rPr lang="es-ES" sz="1800" dirty="0"/>
              <a:t>El resultado de la operación es el valor del operando "después" de haber sido </a:t>
            </a:r>
            <a:r>
              <a:rPr lang="es-ES" sz="1800" dirty="0" err="1"/>
              <a:t>decrementado</a:t>
            </a:r>
            <a:endParaRPr lang="es-ES" sz="1800" dirty="0" smtClean="0"/>
          </a:p>
          <a:p>
            <a:pPr marL="1276325" lvl="1" indent="-285750">
              <a:buFont typeface="Arial" panose="020B0604020202020204" pitchFamily="34" charset="0"/>
              <a:buChar char="•"/>
            </a:pPr>
            <a:r>
              <a:rPr lang="es-ES" sz="1800" dirty="0"/>
              <a:t>v</a:t>
            </a:r>
            <a:r>
              <a:rPr lang="es-ES" sz="1800" dirty="0" smtClean="0"/>
              <a:t>ariable--. </a:t>
            </a:r>
            <a:r>
              <a:rPr lang="es-ES" sz="1800" b="1" dirty="0" smtClean="0"/>
              <a:t>Decremento postfijo</a:t>
            </a:r>
            <a:r>
              <a:rPr lang="es-ES" sz="1800" dirty="0" smtClean="0"/>
              <a:t>. </a:t>
            </a:r>
            <a:r>
              <a:rPr lang="es-ES" sz="1800" dirty="0"/>
              <a:t>El resultado de la operación es el valor del operando "antes" de haber sido </a:t>
            </a:r>
            <a:r>
              <a:rPr lang="es-ES" sz="1800" dirty="0" err="1"/>
              <a:t>decrementado</a:t>
            </a:r>
            <a:r>
              <a:rPr lang="es-ES" sz="1800" dirty="0"/>
              <a:t>.</a:t>
            </a:r>
          </a:p>
          <a:p>
            <a:pPr marL="1276325" lvl="1" indent="-285750">
              <a:buFont typeface="Arial" panose="020B0604020202020204" pitchFamily="34" charset="0"/>
              <a:buChar char="•"/>
            </a:pPr>
            <a:endParaRPr lang="es-ES" sz="1800" dirty="0" smtClean="0"/>
          </a:p>
          <a:p>
            <a:pPr marL="285750" indent="-285750">
              <a:buFont typeface="Arial" panose="020B0604020202020204" pitchFamily="34" charset="0"/>
              <a:buChar char="•"/>
            </a:pPr>
            <a:r>
              <a:rPr lang="es-ES" sz="1800" dirty="0" smtClean="0"/>
              <a:t>Conversión </a:t>
            </a:r>
            <a:r>
              <a:rPr lang="es-ES" sz="1800" dirty="0"/>
              <a:t>implícita de entero a </a:t>
            </a:r>
            <a:r>
              <a:rPr lang="es-ES" sz="1800" dirty="0" err="1"/>
              <a:t>float</a:t>
            </a:r>
            <a:r>
              <a:rPr lang="es-ES" sz="1800" dirty="0"/>
              <a:t>. Para su representación se utilizan </a:t>
            </a:r>
            <a:r>
              <a:rPr lang="es-ES" sz="1800" b="1" dirty="0"/>
              <a:t>32 bits</a:t>
            </a:r>
            <a:r>
              <a:rPr lang="es-ES" sz="1800" dirty="0"/>
              <a:t>, de los cuales 1 es para el signo, 23 para la representación de la mantisa y 8 para el exponente. </a:t>
            </a:r>
            <a:r>
              <a:rPr lang="es-ES" sz="1800" dirty="0" smtClean="0"/>
              <a:t>Podemos </a:t>
            </a:r>
            <a:r>
              <a:rPr lang="es-ES" sz="1800" dirty="0"/>
              <a:t>representar: log10(2^24) ~= 7 dígitos significativos, [-16777216 - 16777216</a:t>
            </a:r>
            <a:r>
              <a:rPr lang="es-ES" sz="1800" dirty="0" smtClean="0"/>
              <a:t>].</a:t>
            </a:r>
            <a:endParaRPr lang="es-ES" sz="1800" dirty="0"/>
          </a:p>
        </p:txBody>
      </p:sp>
      <p:sp>
        <p:nvSpPr>
          <p:cNvPr id="5" name="Title 4"/>
          <p:cNvSpPr>
            <a:spLocks noGrp="1"/>
          </p:cNvSpPr>
          <p:nvPr>
            <p:ph type="title"/>
          </p:nvPr>
        </p:nvSpPr>
        <p:spPr/>
        <p:txBody>
          <a:bodyPr/>
          <a:lstStyle/>
          <a:p>
            <a:r>
              <a:rPr lang="es-ES" dirty="0" smtClean="0"/>
              <a:t>LAS CLAVES</a:t>
            </a:r>
            <a:endParaRPr lang="es-ES" dirty="0"/>
          </a:p>
        </p:txBody>
      </p:sp>
    </p:spTree>
    <p:extLst>
      <p:ext uri="{BB962C8B-B14F-4D97-AF65-F5344CB8AC3E}">
        <p14:creationId xmlns:p14="http://schemas.microsoft.com/office/powerpoint/2010/main" val="1534060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s-ES" sz="2400" dirty="0" smtClean="0"/>
              <a:t>Trabajando con el operador de decremento utilizando un </a:t>
            </a:r>
            <a:r>
              <a:rPr lang="es-ES" sz="2400" dirty="0" err="1" smtClean="0"/>
              <a:t>float</a:t>
            </a:r>
            <a:r>
              <a:rPr lang="es-ES" sz="2400" dirty="0" smtClean="0"/>
              <a:t>. Entendiendo los límites en 32 bits!</a:t>
            </a:r>
            <a:endParaRPr lang="es-ES" sz="2400" dirty="0"/>
          </a:p>
        </p:txBody>
      </p:sp>
      <p:sp>
        <p:nvSpPr>
          <p:cNvPr id="4" name="Title 3"/>
          <p:cNvSpPr>
            <a:spLocks noGrp="1"/>
          </p:cNvSpPr>
          <p:nvPr>
            <p:ph type="title"/>
          </p:nvPr>
        </p:nvSpPr>
        <p:spPr/>
        <p:txBody>
          <a:bodyPr/>
          <a:lstStyle/>
          <a:p>
            <a:r>
              <a:rPr lang="es-ES" dirty="0" smtClean="0"/>
              <a:t>demo</a:t>
            </a:r>
            <a:endParaRPr lang="es-ES" dirty="0"/>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80" r="16580"/>
          <a:stretch>
            <a:fillRect/>
          </a:stretch>
        </p:blipFill>
        <p:spPr/>
      </p:pic>
    </p:spTree>
    <p:extLst>
      <p:ext uri="{BB962C8B-B14F-4D97-AF65-F5344CB8AC3E}">
        <p14:creationId xmlns:p14="http://schemas.microsoft.com/office/powerpoint/2010/main" val="2908368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fontScale="77500" lnSpcReduction="20000"/>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a:t>
            </a:r>
            <a:r>
              <a:rPr lang="es-ES" sz="2800" dirty="0" err="1" smtClean="0">
                <a:latin typeface="Consolas" panose="020B0609020204030204" pitchFamily="49" charset="0"/>
              </a:rPr>
              <a:t>Main</a:t>
            </a:r>
            <a:r>
              <a:rPr lang="es-ES" sz="2800" dirty="0" smtClean="0">
                <a:latin typeface="Consolas" panose="020B0609020204030204" pitchFamily="49" charset="0"/>
              </a:rPr>
              <a:t>(</a:t>
            </a:r>
            <a:r>
              <a:rPr lang="es-ES" sz="2800" dirty="0" err="1" smtClean="0">
                <a:latin typeface="Consolas" panose="020B0609020204030204" pitchFamily="49" charset="0"/>
              </a:rPr>
              <a:t>string</a:t>
            </a:r>
            <a:r>
              <a:rPr lang="es-ES" sz="2800" dirty="0" smtClean="0">
                <a:latin typeface="Consolas" panose="020B0609020204030204" pitchFamily="49" charset="0"/>
              </a:rPr>
              <a:t>[] </a:t>
            </a:r>
            <a:r>
              <a:rPr lang="es-ES" sz="2800" dirty="0" err="1" smtClean="0">
                <a:latin typeface="Consolas" panose="020B0609020204030204" pitchFamily="49" charset="0"/>
              </a:rPr>
              <a:t>args</a:t>
            </a:r>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float</a:t>
            </a:r>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100000000;</a:t>
            </a:r>
          </a:p>
          <a:p>
            <a:r>
              <a:rPr lang="es-ES" sz="2800" dirty="0" smtClean="0">
                <a:latin typeface="Consolas" panose="020B0609020204030204" pitchFamily="49" charset="0"/>
              </a:rPr>
              <a:t>     </a:t>
            </a:r>
            <a:r>
              <a:rPr lang="es-ES" sz="2800" dirty="0" err="1" smtClean="0">
                <a:latin typeface="Consolas" panose="020B0609020204030204" pitchFamily="49" charset="0"/>
              </a:rPr>
              <a:t>while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 &gt; 0)</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 es {0}”, </a:t>
            </a:r>
            <a:r>
              <a:rPr lang="es-ES" sz="2800" dirty="0" err="1" smtClean="0">
                <a:latin typeface="Consolas" panose="020B0609020204030204" pitchFamily="49" charset="0"/>
              </a:rPr>
              <a:t>value</a:t>
            </a:r>
            <a:r>
              <a:rPr lang="es-ES" sz="2800" dirty="0" smtClean="0">
                <a:latin typeface="Consolas" panose="020B0609020204030204" pitchFamily="49" charset="0"/>
              </a:rPr>
              <a:t>);</a:t>
            </a:r>
            <a:endParaRPr lang="es-ES" sz="2800" dirty="0">
              <a:latin typeface="Consolas" panose="020B0609020204030204" pitchFamily="49" charset="0"/>
            </a:endParaRP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a:t>2</a:t>
            </a:r>
            <a:r>
              <a:rPr lang="es-ES" dirty="0" smtClean="0"/>
              <a:t>º Pregunta. La </a:t>
            </a:r>
            <a:r>
              <a:rPr lang="es-ES" b="1" dirty="0" smtClean="0"/>
              <a:t>Solución</a:t>
            </a:r>
            <a:endParaRPr lang="es-ES" b="1"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a:t>
            </a:r>
            <a:r>
              <a:rPr lang="es-ES" sz="2000" dirty="0" err="1" smtClean="0"/>
              <a:t>Value</a:t>
            </a:r>
            <a:r>
              <a:rPr lang="es-ES" sz="2000" dirty="0" smtClean="0"/>
              <a:t> es 0</a:t>
            </a:r>
          </a:p>
          <a:p>
            <a:r>
              <a:rPr lang="es-ES" sz="2000" dirty="0" smtClean="0"/>
              <a:t>B </a:t>
            </a:r>
            <a:r>
              <a:rPr lang="es-ES" sz="2000" dirty="0" err="1" smtClean="0"/>
              <a:t>Value</a:t>
            </a:r>
            <a:r>
              <a:rPr lang="es-ES" sz="2000" dirty="0" smtClean="0"/>
              <a:t> es 0.00000001</a:t>
            </a:r>
          </a:p>
          <a:p>
            <a:r>
              <a:rPr lang="es-ES" sz="2000" b="1" dirty="0" smtClean="0">
                <a:solidFill>
                  <a:schemeClr val="accent3"/>
                </a:solidFill>
              </a:rPr>
              <a:t>C Nunca se imprime el valor de </a:t>
            </a:r>
            <a:r>
              <a:rPr lang="es-ES" sz="2000" b="1" dirty="0" err="1" smtClean="0">
                <a:solidFill>
                  <a:schemeClr val="accent3"/>
                </a:solidFill>
              </a:rPr>
              <a:t>Value</a:t>
            </a:r>
            <a:endParaRPr lang="es-ES" sz="2000" b="1" dirty="0" smtClean="0">
              <a:solidFill>
                <a:schemeClr val="accent3"/>
              </a:solidFill>
            </a:endParaRPr>
          </a:p>
          <a:p>
            <a:r>
              <a:rPr lang="es-ES" sz="2000" dirty="0" smtClean="0"/>
              <a:t>D No compila</a:t>
            </a:r>
            <a:endParaRPr lang="es-ES" sz="2000" dirty="0"/>
          </a:p>
        </p:txBody>
      </p:sp>
      <p:sp>
        <p:nvSpPr>
          <p:cNvPr id="5" name="Rectangle 4"/>
          <p:cNvSpPr/>
          <p:nvPr/>
        </p:nvSpPr>
        <p:spPr>
          <a:xfrm>
            <a:off x="8554340" y="4932185"/>
            <a:ext cx="3637660" cy="1200329"/>
          </a:xfrm>
          <a:prstGeom prst="rect">
            <a:avLst/>
          </a:prstGeom>
        </p:spPr>
        <p:txBody>
          <a:bodyPr wrap="square">
            <a:spAutoFit/>
          </a:bodyPr>
          <a:lstStyle/>
          <a:p>
            <a:r>
              <a:rPr lang="es-ES" sz="1200" dirty="0" smtClean="0"/>
              <a:t>El </a:t>
            </a:r>
            <a:r>
              <a:rPr lang="es-ES" sz="1200" dirty="0"/>
              <a:t>número que </a:t>
            </a:r>
            <a:r>
              <a:rPr lang="es-ES" sz="1200" dirty="0" smtClean="0"/>
              <a:t>asignamos </a:t>
            </a:r>
            <a:r>
              <a:rPr lang="es-ES" sz="1200" dirty="0"/>
              <a:t>no entra en </a:t>
            </a:r>
            <a:r>
              <a:rPr lang="es-ES" sz="1200" dirty="0" smtClean="0"/>
              <a:t>el rango del tipo </a:t>
            </a:r>
            <a:r>
              <a:rPr lang="es-ES" sz="1200" dirty="0" err="1" smtClean="0"/>
              <a:t>float</a:t>
            </a:r>
            <a:r>
              <a:rPr lang="es-ES" sz="1200" dirty="0" smtClean="0"/>
              <a:t>, </a:t>
            </a:r>
            <a:r>
              <a:rPr lang="es-ES" sz="1200" dirty="0"/>
              <a:t>con lo que, la operación de restar uno no se llevaría a cabo como se espera; y, consecuentemente, no se llegaría nunca a salir del bucle</a:t>
            </a:r>
            <a:r>
              <a:rPr lang="es-ES" sz="1200" dirty="0" smtClean="0"/>
              <a:t>.</a:t>
            </a:r>
          </a:p>
          <a:p>
            <a:r>
              <a:rPr lang="es-ES" sz="1200" dirty="0" smtClean="0"/>
              <a:t>La opción correcta es la C.</a:t>
            </a:r>
            <a:endParaRPr lang="es-ES" sz="1200" dirty="0"/>
          </a:p>
        </p:txBody>
      </p:sp>
    </p:spTree>
    <p:extLst>
      <p:ext uri="{BB962C8B-B14F-4D97-AF65-F5344CB8AC3E}">
        <p14:creationId xmlns:p14="http://schemas.microsoft.com/office/powerpoint/2010/main" val="25451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800" dirty="0" err="1">
                <a:latin typeface="Consolas" panose="020B0609020204030204" pitchFamily="49" charset="0"/>
              </a:rPr>
              <a:t>i</a:t>
            </a:r>
            <a:r>
              <a:rPr lang="es-ES" sz="2800" dirty="0" err="1" smtClean="0">
                <a:latin typeface="Consolas" panose="020B0609020204030204" pitchFamily="49" charset="0"/>
              </a:rPr>
              <a:t>nt</a:t>
            </a:r>
            <a:r>
              <a:rPr lang="es-ES" sz="2800" dirty="0" smtClean="0">
                <a:latin typeface="Consolas" panose="020B0609020204030204" pitchFamily="49" charset="0"/>
              </a:rPr>
              <a:t> x = 1;</a:t>
            </a:r>
          </a:p>
          <a:p>
            <a:r>
              <a:rPr lang="es-ES" sz="2800" dirty="0">
                <a:latin typeface="Consolas" panose="020B0609020204030204" pitchFamily="49" charset="0"/>
              </a:rPr>
              <a:t>x</a:t>
            </a:r>
            <a:r>
              <a:rPr lang="es-ES" sz="2800" dirty="0" smtClean="0">
                <a:latin typeface="Consolas" panose="020B0609020204030204" pitchFamily="49" charset="0"/>
              </a:rPr>
              <a:t>=x++;</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3º Pregunta</a:t>
            </a:r>
            <a:endParaRPr lang="es-ES"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400" dirty="0" smtClean="0"/>
              <a:t>A x==1</a:t>
            </a:r>
          </a:p>
          <a:p>
            <a:r>
              <a:rPr lang="es-ES" sz="2400" dirty="0" smtClean="0"/>
              <a:t>B x==2</a:t>
            </a:r>
          </a:p>
          <a:p>
            <a:r>
              <a:rPr lang="es-ES" sz="2400" dirty="0" smtClean="0"/>
              <a:t>C No existe el operador ++</a:t>
            </a:r>
          </a:p>
          <a:p>
            <a:r>
              <a:rPr lang="es-ES" sz="2400" dirty="0" smtClean="0"/>
              <a:t>D No compila</a:t>
            </a:r>
            <a:endParaRPr lang="es-ES" sz="2400" dirty="0"/>
          </a:p>
        </p:txBody>
      </p:sp>
    </p:spTree>
    <p:extLst>
      <p:ext uri="{BB962C8B-B14F-4D97-AF65-F5344CB8AC3E}">
        <p14:creationId xmlns:p14="http://schemas.microsoft.com/office/powerpoint/2010/main" val="347732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85750" indent="-285750">
              <a:buFont typeface="Arial" panose="020B0604020202020204" pitchFamily="34" charset="0"/>
              <a:buChar char="•"/>
            </a:pPr>
            <a:r>
              <a:rPr lang="es-ES" dirty="0"/>
              <a:t>El operador de </a:t>
            </a:r>
            <a:r>
              <a:rPr lang="es-ES" b="1" dirty="0"/>
              <a:t>incremento</a:t>
            </a:r>
            <a:r>
              <a:rPr lang="es-ES" dirty="0"/>
              <a:t> (</a:t>
            </a:r>
            <a:r>
              <a:rPr lang="es-ES" b="1" dirty="0"/>
              <a:t>++</a:t>
            </a:r>
            <a:r>
              <a:rPr lang="es-ES" dirty="0"/>
              <a:t>) incrementa su operando en 1</a:t>
            </a:r>
            <a:r>
              <a:rPr lang="es-ES" dirty="0" smtClean="0"/>
              <a:t>.</a:t>
            </a:r>
          </a:p>
          <a:p>
            <a:pPr marL="1276325" lvl="1" indent="-285750">
              <a:buFont typeface="Arial" panose="020B0604020202020204" pitchFamily="34" charset="0"/>
              <a:buChar char="•"/>
            </a:pPr>
            <a:r>
              <a:rPr lang="es-ES" sz="1800" dirty="0" smtClean="0"/>
              <a:t>++variable</a:t>
            </a:r>
            <a:r>
              <a:rPr lang="es-ES" sz="1800" dirty="0"/>
              <a:t>. </a:t>
            </a:r>
            <a:r>
              <a:rPr lang="es-ES" sz="1800" b="1" dirty="0" smtClean="0"/>
              <a:t>Incremento prefijo</a:t>
            </a:r>
            <a:r>
              <a:rPr lang="es-ES" sz="1800" dirty="0"/>
              <a:t>. El resultado de la operación es el valor del operando "después" de haber sido </a:t>
            </a:r>
            <a:r>
              <a:rPr lang="es-ES" sz="1800" dirty="0" smtClean="0"/>
              <a:t>incrementado.</a:t>
            </a:r>
            <a:endParaRPr lang="es-ES" sz="1800" dirty="0"/>
          </a:p>
          <a:p>
            <a:pPr marL="1276325" lvl="1" indent="-285750">
              <a:buFont typeface="Arial" panose="020B0604020202020204" pitchFamily="34" charset="0"/>
              <a:buChar char="•"/>
            </a:pPr>
            <a:r>
              <a:rPr lang="es-ES" sz="1800" dirty="0" smtClean="0"/>
              <a:t>Variable++. </a:t>
            </a:r>
            <a:r>
              <a:rPr lang="es-ES" sz="1800" b="1" dirty="0" smtClean="0"/>
              <a:t>Incremento postfijo</a:t>
            </a:r>
            <a:r>
              <a:rPr lang="es-ES" sz="1800" dirty="0"/>
              <a:t>. El resultado de la operación es el valor del operando "antes" de haber sido incrementado</a:t>
            </a:r>
            <a:r>
              <a:rPr lang="es-ES" sz="1800" dirty="0" smtClean="0"/>
              <a:t>.</a:t>
            </a:r>
            <a:endParaRPr lang="es-ES" sz="1800" dirty="0"/>
          </a:p>
          <a:p>
            <a:pPr marL="285750" indent="-285750">
              <a:buFont typeface="Arial" panose="020B0604020202020204" pitchFamily="34" charset="0"/>
              <a:buChar char="•"/>
            </a:pPr>
            <a:endParaRPr lang="es-ES" dirty="0"/>
          </a:p>
        </p:txBody>
      </p:sp>
      <p:sp>
        <p:nvSpPr>
          <p:cNvPr id="5" name="Title 4"/>
          <p:cNvSpPr>
            <a:spLocks noGrp="1"/>
          </p:cNvSpPr>
          <p:nvPr>
            <p:ph type="title"/>
          </p:nvPr>
        </p:nvSpPr>
        <p:spPr/>
        <p:txBody>
          <a:bodyPr/>
          <a:lstStyle/>
          <a:p>
            <a:r>
              <a:rPr lang="es-ES" dirty="0" smtClean="0"/>
              <a:t>LAS CLAVES</a:t>
            </a:r>
            <a:endParaRPr lang="es-ES" dirty="0"/>
          </a:p>
        </p:txBody>
      </p:sp>
    </p:spTree>
    <p:extLst>
      <p:ext uri="{BB962C8B-B14F-4D97-AF65-F5344CB8AC3E}">
        <p14:creationId xmlns:p14="http://schemas.microsoft.com/office/powerpoint/2010/main" val="3043850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s-ES" sz="2400" dirty="0" smtClean="0"/>
              <a:t>El operador incremento, prefijo vs postfijo.</a:t>
            </a:r>
            <a:endParaRPr lang="es-ES" sz="2400" dirty="0"/>
          </a:p>
        </p:txBody>
      </p:sp>
      <p:sp>
        <p:nvSpPr>
          <p:cNvPr id="4" name="Title 3"/>
          <p:cNvSpPr>
            <a:spLocks noGrp="1"/>
          </p:cNvSpPr>
          <p:nvPr>
            <p:ph type="title"/>
          </p:nvPr>
        </p:nvSpPr>
        <p:spPr/>
        <p:txBody>
          <a:bodyPr/>
          <a:lstStyle/>
          <a:p>
            <a:r>
              <a:rPr lang="es-ES" dirty="0" smtClean="0"/>
              <a:t>demo</a:t>
            </a:r>
            <a:endParaRPr lang="es-ES" dirty="0"/>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80" r="16580"/>
          <a:stretch>
            <a:fillRect/>
          </a:stretch>
        </p:blipFill>
        <p:spPr/>
      </p:pic>
    </p:spTree>
    <p:extLst>
      <p:ext uri="{BB962C8B-B14F-4D97-AF65-F5344CB8AC3E}">
        <p14:creationId xmlns:p14="http://schemas.microsoft.com/office/powerpoint/2010/main" val="3100806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800" dirty="0" err="1">
                <a:latin typeface="Consolas" panose="020B0609020204030204" pitchFamily="49" charset="0"/>
              </a:rPr>
              <a:t>i</a:t>
            </a:r>
            <a:r>
              <a:rPr lang="es-ES" sz="2800" dirty="0" err="1" smtClean="0">
                <a:latin typeface="Consolas" panose="020B0609020204030204" pitchFamily="49" charset="0"/>
              </a:rPr>
              <a:t>nt</a:t>
            </a:r>
            <a:r>
              <a:rPr lang="es-ES" sz="2800" dirty="0" smtClean="0">
                <a:latin typeface="Consolas" panose="020B0609020204030204" pitchFamily="49" charset="0"/>
              </a:rPr>
              <a:t> x = 1;</a:t>
            </a:r>
          </a:p>
          <a:p>
            <a:r>
              <a:rPr lang="es-ES" sz="2800" dirty="0">
                <a:latin typeface="Consolas" panose="020B0609020204030204" pitchFamily="49" charset="0"/>
              </a:rPr>
              <a:t>x</a:t>
            </a:r>
            <a:r>
              <a:rPr lang="es-ES" sz="2800" dirty="0" smtClean="0">
                <a:latin typeface="Consolas" panose="020B0609020204030204" pitchFamily="49" charset="0"/>
              </a:rPr>
              <a:t>=x++;</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3º Pregunta. LA </a:t>
            </a:r>
            <a:r>
              <a:rPr lang="es-ES" b="1" dirty="0" smtClean="0"/>
              <a:t>SOLUCIÓN</a:t>
            </a:r>
            <a:endParaRPr lang="es-ES" b="1"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400" b="1" dirty="0" smtClean="0">
                <a:solidFill>
                  <a:schemeClr val="accent3"/>
                </a:solidFill>
              </a:rPr>
              <a:t>A x==1</a:t>
            </a:r>
          </a:p>
          <a:p>
            <a:r>
              <a:rPr lang="es-ES" sz="2400" dirty="0" smtClean="0"/>
              <a:t>B x==2</a:t>
            </a:r>
          </a:p>
          <a:p>
            <a:r>
              <a:rPr lang="es-ES" sz="2400" dirty="0" smtClean="0"/>
              <a:t>C No existe el operador ++</a:t>
            </a:r>
          </a:p>
          <a:p>
            <a:r>
              <a:rPr lang="es-ES" sz="2400" dirty="0" smtClean="0"/>
              <a:t>D No compila</a:t>
            </a:r>
            <a:endParaRPr lang="es-ES" sz="2400" dirty="0"/>
          </a:p>
        </p:txBody>
      </p:sp>
      <p:sp>
        <p:nvSpPr>
          <p:cNvPr id="5" name="Rectangle 4"/>
          <p:cNvSpPr/>
          <p:nvPr/>
        </p:nvSpPr>
        <p:spPr>
          <a:xfrm>
            <a:off x="8554340" y="4932185"/>
            <a:ext cx="3637660" cy="1015663"/>
          </a:xfrm>
          <a:prstGeom prst="rect">
            <a:avLst/>
          </a:prstGeom>
        </p:spPr>
        <p:txBody>
          <a:bodyPr wrap="square">
            <a:spAutoFit/>
          </a:bodyPr>
          <a:lstStyle/>
          <a:p>
            <a:r>
              <a:rPr lang="es-ES" sz="1200" dirty="0" smtClean="0"/>
              <a:t>El </a:t>
            </a:r>
            <a:r>
              <a:rPr lang="es-ES" sz="1200" dirty="0"/>
              <a:t>resultado de la operación es el del operando antes de haberse incrementado. Por tanto la asignación se hace con el valor original de x, que es </a:t>
            </a:r>
            <a:r>
              <a:rPr lang="es-ES" sz="1200" dirty="0" smtClean="0"/>
              <a:t>1.</a:t>
            </a:r>
          </a:p>
          <a:p>
            <a:r>
              <a:rPr lang="es-ES" sz="1200" dirty="0" smtClean="0"/>
              <a:t>La opción correcta es la A.</a:t>
            </a:r>
            <a:endParaRPr lang="es-ES" sz="1200" dirty="0"/>
          </a:p>
        </p:txBody>
      </p:sp>
    </p:spTree>
    <p:extLst>
      <p:ext uri="{BB962C8B-B14F-4D97-AF65-F5344CB8AC3E}">
        <p14:creationId xmlns:p14="http://schemas.microsoft.com/office/powerpoint/2010/main" val="194852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400" dirty="0" err="1" smtClean="0">
                <a:latin typeface="Consolas" panose="020B0609020204030204" pitchFamily="49" charset="0"/>
              </a:rPr>
              <a:t>double</a:t>
            </a:r>
            <a:r>
              <a:rPr lang="es-ES" sz="2400" dirty="0" smtClean="0">
                <a:latin typeface="Consolas" panose="020B0609020204030204" pitchFamily="49" charset="0"/>
              </a:rPr>
              <a:t> result1 = 3.65d + 0.05d;</a:t>
            </a:r>
          </a:p>
          <a:p>
            <a:r>
              <a:rPr lang="es-ES" sz="2400" dirty="0" err="1" smtClean="0">
                <a:latin typeface="Consolas" panose="020B0609020204030204" pitchFamily="49" charset="0"/>
              </a:rPr>
              <a:t>float</a:t>
            </a:r>
            <a:r>
              <a:rPr lang="es-ES" sz="2400" dirty="0" smtClean="0">
                <a:latin typeface="Consolas" panose="020B0609020204030204" pitchFamily="49" charset="0"/>
              </a:rPr>
              <a:t> result2 = 3.65f + 0.05f;</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(result1 == 3.7d);</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(result2 == 3.7f);</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(result1 == result2);</a:t>
            </a:r>
            <a:endParaRPr lang="es-ES" sz="2400" dirty="0">
              <a:latin typeface="Consolas" panose="020B0609020204030204" pitchFamily="49" charset="0"/>
            </a:endParaRPr>
          </a:p>
          <a:p>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a:t>4</a:t>
            </a:r>
            <a:r>
              <a:rPr lang="es-ES" dirty="0" smtClean="0"/>
              <a:t>º Pregunta</a:t>
            </a:r>
            <a:endParaRPr lang="es-ES"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TRUE </a:t>
            </a:r>
            <a:r>
              <a:rPr lang="es-ES" sz="2000" dirty="0" err="1" smtClean="0"/>
              <a:t>TRUE</a:t>
            </a:r>
            <a:r>
              <a:rPr lang="es-ES" sz="2000" dirty="0" smtClean="0"/>
              <a:t> </a:t>
            </a:r>
            <a:r>
              <a:rPr lang="es-ES" sz="2000" dirty="0" err="1" smtClean="0"/>
              <a:t>TRUE</a:t>
            </a:r>
            <a:endParaRPr lang="es-ES" sz="2000" dirty="0" smtClean="0"/>
          </a:p>
          <a:p>
            <a:r>
              <a:rPr lang="es-ES" sz="2000" dirty="0" smtClean="0"/>
              <a:t>B TRUE FALSE TRUE</a:t>
            </a:r>
          </a:p>
          <a:p>
            <a:r>
              <a:rPr lang="es-ES" sz="2000" dirty="0" smtClean="0"/>
              <a:t>C FALSE </a:t>
            </a:r>
            <a:r>
              <a:rPr lang="es-ES" sz="2000" dirty="0" err="1" smtClean="0"/>
              <a:t>FALSE</a:t>
            </a:r>
            <a:r>
              <a:rPr lang="es-ES" sz="2000" dirty="0" smtClean="0"/>
              <a:t> </a:t>
            </a:r>
            <a:r>
              <a:rPr lang="es-ES" sz="2000" dirty="0" err="1" smtClean="0"/>
              <a:t>FALSE</a:t>
            </a:r>
            <a:endParaRPr lang="es-ES" sz="2000" dirty="0" smtClean="0"/>
          </a:p>
          <a:p>
            <a:r>
              <a:rPr lang="es-ES" sz="2000" dirty="0" smtClean="0"/>
              <a:t>D TRUE </a:t>
            </a:r>
            <a:r>
              <a:rPr lang="es-ES" sz="2000" dirty="0" err="1" smtClean="0"/>
              <a:t>TRUE</a:t>
            </a:r>
            <a:r>
              <a:rPr lang="es-ES" sz="2000" dirty="0" smtClean="0"/>
              <a:t> FALSE</a:t>
            </a:r>
          </a:p>
          <a:p>
            <a:r>
              <a:rPr lang="es-ES" sz="2000" dirty="0" smtClean="0"/>
              <a:t>E FALSE TRUE </a:t>
            </a:r>
            <a:r>
              <a:rPr lang="es-ES" sz="2000" dirty="0" err="1" smtClean="0"/>
              <a:t>TRUE</a:t>
            </a:r>
            <a:endParaRPr lang="es-ES" sz="2000" dirty="0" smtClean="0"/>
          </a:p>
          <a:p>
            <a:r>
              <a:rPr lang="es-ES" sz="2000" dirty="0" smtClean="0"/>
              <a:t>F FALSE TRUE FALSE</a:t>
            </a:r>
            <a:endParaRPr lang="es-ES" sz="2000" dirty="0"/>
          </a:p>
        </p:txBody>
      </p:sp>
    </p:spTree>
    <p:extLst>
      <p:ext uri="{BB962C8B-B14F-4D97-AF65-F5344CB8AC3E}">
        <p14:creationId xmlns:p14="http://schemas.microsoft.com/office/powerpoint/2010/main" val="267475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285750" indent="-285750">
              <a:buFont typeface="Arial" panose="020B0604020202020204" pitchFamily="34" charset="0"/>
              <a:buChar char="•"/>
            </a:pPr>
            <a:r>
              <a:rPr lang="es-ES" sz="1800" dirty="0" smtClean="0"/>
              <a:t>Tipos de numero de coma flotante en C#:</a:t>
            </a:r>
          </a:p>
          <a:p>
            <a:pPr marL="1276325" lvl="1" indent="-285750">
              <a:buFont typeface="Arial" panose="020B0604020202020204" pitchFamily="34" charset="0"/>
              <a:buChar char="•"/>
            </a:pPr>
            <a:r>
              <a:rPr lang="es-ES" sz="1800" b="1" dirty="0" err="1"/>
              <a:t>Float</a:t>
            </a:r>
            <a:r>
              <a:rPr lang="es-ES" sz="1800" dirty="0"/>
              <a:t>: un número de coma flotante de tipo 32 bit (1 bit para signo, 23 bits para mantisa, y 8 bits de exponente).</a:t>
            </a:r>
          </a:p>
          <a:p>
            <a:pPr marL="1276325" lvl="1" indent="-285750">
              <a:buFont typeface="Arial" panose="020B0604020202020204" pitchFamily="34" charset="0"/>
              <a:buChar char="•"/>
            </a:pPr>
            <a:r>
              <a:rPr lang="es-ES" sz="1800" b="1" dirty="0" err="1"/>
              <a:t>Double</a:t>
            </a:r>
            <a:r>
              <a:rPr lang="es-ES" sz="1800" dirty="0"/>
              <a:t>: un número de coma flotante de tipo 64 bit (1 bit para signo, 52 bits de mantisa, y 11 bits de exponente).</a:t>
            </a:r>
          </a:p>
          <a:p>
            <a:pPr marL="285750" indent="-285750">
              <a:buFont typeface="Arial" panose="020B0604020202020204" pitchFamily="34" charset="0"/>
              <a:buChar char="•"/>
            </a:pPr>
            <a:r>
              <a:rPr lang="es-ES" sz="1800" dirty="0" smtClean="0"/>
              <a:t>Literales reales:</a:t>
            </a:r>
          </a:p>
          <a:p>
            <a:pPr marL="1276325" lvl="1" indent="-285750">
              <a:buFont typeface="Arial" panose="020B0604020202020204" pitchFamily="34" charset="0"/>
              <a:buChar char="•"/>
            </a:pPr>
            <a:r>
              <a:rPr lang="es-ES" sz="1800" dirty="0"/>
              <a:t>Un literal real con el </a:t>
            </a:r>
            <a:r>
              <a:rPr lang="es-ES" sz="1800" b="1" dirty="0"/>
              <a:t>sufijo F o f </a:t>
            </a:r>
            <a:r>
              <a:rPr lang="es-ES" sz="1800" dirty="0"/>
              <a:t>es de tipo </a:t>
            </a:r>
            <a:r>
              <a:rPr lang="es-ES" sz="1800" dirty="0" err="1"/>
              <a:t>float</a:t>
            </a:r>
            <a:r>
              <a:rPr lang="es-ES" sz="1800" dirty="0"/>
              <a:t>. Por ejemplo, los literales 1f, 1.5f, 1e10f y 123.456F son de tipo </a:t>
            </a:r>
            <a:r>
              <a:rPr lang="es-ES" sz="1800" dirty="0" err="1"/>
              <a:t>float</a:t>
            </a:r>
            <a:r>
              <a:rPr lang="es-ES" sz="1800" dirty="0"/>
              <a:t>.</a:t>
            </a:r>
          </a:p>
          <a:p>
            <a:pPr marL="1276325" lvl="1" indent="-285750">
              <a:buFont typeface="Arial" panose="020B0604020202020204" pitchFamily="34" charset="0"/>
              <a:buChar char="•"/>
            </a:pPr>
            <a:r>
              <a:rPr lang="es-ES" sz="1800" dirty="0"/>
              <a:t>Un literal real con el </a:t>
            </a:r>
            <a:r>
              <a:rPr lang="es-ES" sz="1800" b="1" dirty="0"/>
              <a:t>sufijo D o d </a:t>
            </a:r>
            <a:r>
              <a:rPr lang="es-ES" sz="1800" dirty="0"/>
              <a:t>es de tipo </a:t>
            </a:r>
            <a:r>
              <a:rPr lang="es-ES" sz="1800" dirty="0" err="1"/>
              <a:t>double</a:t>
            </a:r>
            <a:r>
              <a:rPr lang="es-ES" sz="1800" dirty="0"/>
              <a:t>. Por ejemplo, los literales 1d, 1.5d, 1e10d y 123.456D son de tipo </a:t>
            </a:r>
            <a:r>
              <a:rPr lang="es-ES" sz="1800" dirty="0" err="1"/>
              <a:t>double</a:t>
            </a:r>
            <a:r>
              <a:rPr lang="es-ES" sz="1800" dirty="0"/>
              <a:t>.</a:t>
            </a:r>
          </a:p>
        </p:txBody>
      </p:sp>
      <p:sp>
        <p:nvSpPr>
          <p:cNvPr id="5" name="Title 4"/>
          <p:cNvSpPr>
            <a:spLocks noGrp="1"/>
          </p:cNvSpPr>
          <p:nvPr>
            <p:ph type="title"/>
          </p:nvPr>
        </p:nvSpPr>
        <p:spPr/>
        <p:txBody>
          <a:bodyPr/>
          <a:lstStyle/>
          <a:p>
            <a:r>
              <a:rPr lang="es-ES" dirty="0" smtClean="0"/>
              <a:t>LAS CLAVES</a:t>
            </a:r>
            <a:endParaRPr lang="es-ES" dirty="0"/>
          </a:p>
        </p:txBody>
      </p:sp>
    </p:spTree>
    <p:extLst>
      <p:ext uri="{BB962C8B-B14F-4D97-AF65-F5344CB8AC3E}">
        <p14:creationId xmlns:p14="http://schemas.microsoft.com/office/powerpoint/2010/main" val="1354705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s-ES" dirty="0"/>
          </a:p>
        </p:txBody>
      </p:sp>
      <p:sp>
        <p:nvSpPr>
          <p:cNvPr id="4" name="Title 3"/>
          <p:cNvSpPr>
            <a:spLocks noGrp="1"/>
          </p:cNvSpPr>
          <p:nvPr>
            <p:ph type="title"/>
          </p:nvPr>
        </p:nvSpPr>
        <p:spPr/>
        <p:txBody>
          <a:bodyPr/>
          <a:lstStyle/>
          <a:p>
            <a:r>
              <a:rPr lang="es-ES" dirty="0" smtClean="0"/>
              <a:t>demo</a:t>
            </a:r>
            <a:endParaRPr lang="es-ES" dirty="0"/>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80" r="16580"/>
          <a:stretch>
            <a:fillRect/>
          </a:stretch>
        </p:blipFill>
        <p:spPr/>
      </p:pic>
    </p:spTree>
    <p:extLst>
      <p:ext uri="{BB962C8B-B14F-4D97-AF65-F5344CB8AC3E}">
        <p14:creationId xmlns:p14="http://schemas.microsoft.com/office/powerpoint/2010/main" val="1958336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9729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400" dirty="0" err="1" smtClean="0">
                <a:latin typeface="Consolas" panose="020B0609020204030204" pitchFamily="49" charset="0"/>
              </a:rPr>
              <a:t>double</a:t>
            </a:r>
            <a:r>
              <a:rPr lang="es-ES" sz="2400" dirty="0" smtClean="0">
                <a:latin typeface="Consolas" panose="020B0609020204030204" pitchFamily="49" charset="0"/>
              </a:rPr>
              <a:t> result1 = 3.65d + 0.05d;</a:t>
            </a:r>
          </a:p>
          <a:p>
            <a:r>
              <a:rPr lang="es-ES" sz="2400" dirty="0" err="1" smtClean="0">
                <a:latin typeface="Consolas" panose="020B0609020204030204" pitchFamily="49" charset="0"/>
              </a:rPr>
              <a:t>float</a:t>
            </a:r>
            <a:r>
              <a:rPr lang="es-ES" sz="2400" dirty="0" smtClean="0">
                <a:latin typeface="Consolas" panose="020B0609020204030204" pitchFamily="49" charset="0"/>
              </a:rPr>
              <a:t> result2 = 3.65f + 0.05f;</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(result1 == 3.7d);</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(result2 == 3.7f);</a:t>
            </a:r>
          </a:p>
          <a:p>
            <a:r>
              <a:rPr lang="es-ES" sz="2400" dirty="0" err="1" smtClean="0">
                <a:latin typeface="Consolas" panose="020B0609020204030204" pitchFamily="49" charset="0"/>
              </a:rPr>
              <a:t>Console.WriteLine</a:t>
            </a:r>
            <a:r>
              <a:rPr lang="es-ES" sz="2400" dirty="0" smtClean="0">
                <a:latin typeface="Consolas" panose="020B0609020204030204" pitchFamily="49" charset="0"/>
              </a:rPr>
              <a:t>(result1 == result2);</a:t>
            </a:r>
            <a:endParaRPr lang="es-ES" sz="2400" dirty="0">
              <a:latin typeface="Consolas" panose="020B0609020204030204" pitchFamily="49" charset="0"/>
            </a:endParaRPr>
          </a:p>
          <a:p>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a:t>4</a:t>
            </a:r>
            <a:r>
              <a:rPr lang="es-ES" dirty="0" smtClean="0"/>
              <a:t>º Pregunta. La </a:t>
            </a:r>
            <a:r>
              <a:rPr lang="es-ES" b="1" dirty="0" smtClean="0"/>
              <a:t>solución</a:t>
            </a:r>
            <a:endParaRPr lang="es-ES" b="1"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TRUE </a:t>
            </a:r>
            <a:r>
              <a:rPr lang="es-ES" sz="2000" dirty="0" err="1" smtClean="0"/>
              <a:t>TRUE</a:t>
            </a:r>
            <a:r>
              <a:rPr lang="es-ES" sz="2000" dirty="0" smtClean="0"/>
              <a:t> </a:t>
            </a:r>
            <a:r>
              <a:rPr lang="es-ES" sz="2000" dirty="0" err="1" smtClean="0"/>
              <a:t>TRUE</a:t>
            </a:r>
            <a:endParaRPr lang="es-ES" sz="2000" dirty="0" smtClean="0"/>
          </a:p>
          <a:p>
            <a:r>
              <a:rPr lang="es-ES" sz="2000" dirty="0" smtClean="0"/>
              <a:t>B TRUE FALSE TRUE</a:t>
            </a:r>
          </a:p>
          <a:p>
            <a:r>
              <a:rPr lang="es-ES" sz="2000" dirty="0" smtClean="0"/>
              <a:t>C FALSE </a:t>
            </a:r>
            <a:r>
              <a:rPr lang="es-ES" sz="2000" dirty="0" err="1" smtClean="0"/>
              <a:t>FALSE</a:t>
            </a:r>
            <a:r>
              <a:rPr lang="es-ES" sz="2000" dirty="0" smtClean="0"/>
              <a:t> </a:t>
            </a:r>
            <a:r>
              <a:rPr lang="es-ES" sz="2000" dirty="0" err="1" smtClean="0"/>
              <a:t>FALSE</a:t>
            </a:r>
            <a:endParaRPr lang="es-ES" sz="2000" dirty="0" smtClean="0"/>
          </a:p>
          <a:p>
            <a:r>
              <a:rPr lang="es-ES" sz="2000" dirty="0" smtClean="0"/>
              <a:t>D TRUE </a:t>
            </a:r>
            <a:r>
              <a:rPr lang="es-ES" sz="2000" dirty="0" err="1" smtClean="0"/>
              <a:t>TRUE</a:t>
            </a:r>
            <a:r>
              <a:rPr lang="es-ES" sz="2000" dirty="0" smtClean="0"/>
              <a:t> FALSE</a:t>
            </a:r>
          </a:p>
          <a:p>
            <a:r>
              <a:rPr lang="es-ES" sz="2000" dirty="0" smtClean="0"/>
              <a:t>E FALSE TRUE </a:t>
            </a:r>
            <a:r>
              <a:rPr lang="es-ES" sz="2000" dirty="0" err="1" smtClean="0"/>
              <a:t>TRUE</a:t>
            </a:r>
            <a:endParaRPr lang="es-ES" sz="2000" dirty="0" smtClean="0"/>
          </a:p>
          <a:p>
            <a:r>
              <a:rPr lang="es-ES" sz="2000" b="1" dirty="0" smtClean="0">
                <a:solidFill>
                  <a:schemeClr val="accent3"/>
                </a:solidFill>
              </a:rPr>
              <a:t>F FALSE TRUE FALSE</a:t>
            </a:r>
            <a:endParaRPr lang="es-ES" sz="2000" b="1" dirty="0">
              <a:solidFill>
                <a:schemeClr val="accent3"/>
              </a:solidFill>
            </a:endParaRPr>
          </a:p>
        </p:txBody>
      </p:sp>
      <p:sp>
        <p:nvSpPr>
          <p:cNvPr id="5" name="Rectangle 4"/>
          <p:cNvSpPr/>
          <p:nvPr/>
        </p:nvSpPr>
        <p:spPr>
          <a:xfrm>
            <a:off x="8554340" y="4932185"/>
            <a:ext cx="3637660" cy="1754326"/>
          </a:xfrm>
          <a:prstGeom prst="rect">
            <a:avLst/>
          </a:prstGeom>
        </p:spPr>
        <p:txBody>
          <a:bodyPr wrap="square">
            <a:spAutoFit/>
          </a:bodyPr>
          <a:lstStyle/>
          <a:p>
            <a:r>
              <a:rPr lang="es-ES" sz="1200" dirty="0"/>
              <a:t>En el código de la pregunta al guardar el resultado </a:t>
            </a:r>
            <a:r>
              <a:rPr lang="es-ES" sz="1200" dirty="0" smtClean="0"/>
              <a:t>en un </a:t>
            </a:r>
            <a:r>
              <a:rPr lang="es-ES" sz="1200" dirty="0" err="1" smtClean="0"/>
              <a:t>double</a:t>
            </a:r>
            <a:r>
              <a:rPr lang="es-ES" sz="1200" dirty="0" smtClean="0"/>
              <a:t> </a:t>
            </a:r>
            <a:r>
              <a:rPr lang="es-ES" sz="1200" dirty="0"/>
              <a:t>realiza un redondeo, y guarda el resultado más próximo </a:t>
            </a:r>
            <a:r>
              <a:rPr lang="es-ES" sz="1200" dirty="0" smtClean="0"/>
              <a:t>permitido en el tipo, que </a:t>
            </a:r>
            <a:r>
              <a:rPr lang="es-ES" sz="1200" dirty="0"/>
              <a:t>es 3.6999999999999997. Al guardar el resultado </a:t>
            </a:r>
            <a:r>
              <a:rPr lang="es-ES" sz="1200" dirty="0" err="1"/>
              <a:t>float</a:t>
            </a:r>
            <a:r>
              <a:rPr lang="es-ES" sz="1200" dirty="0"/>
              <a:t>, si realiza un redondeo más acorde a lo </a:t>
            </a:r>
            <a:r>
              <a:rPr lang="es-ES" sz="1200" dirty="0" smtClean="0"/>
              <a:t>esperado, permitido por el tipo </a:t>
            </a:r>
            <a:r>
              <a:rPr lang="es-ES" sz="1200" dirty="0"/>
              <a:t>y si guarda correctamente el valor 3.7, por tanto, al </a:t>
            </a:r>
            <a:r>
              <a:rPr lang="es-ES" sz="1200" dirty="0" smtClean="0"/>
              <a:t>compararlo</a:t>
            </a:r>
            <a:r>
              <a:rPr lang="es-ES" sz="1200" dirty="0"/>
              <a:t>, es </a:t>
            </a:r>
            <a:r>
              <a:rPr lang="es-ES" sz="1200" dirty="0" smtClean="0"/>
              <a:t>cierto.</a:t>
            </a:r>
          </a:p>
          <a:p>
            <a:r>
              <a:rPr lang="es-ES" sz="1200" dirty="0" smtClean="0"/>
              <a:t>La opción correcta es la F.</a:t>
            </a:r>
            <a:endParaRPr lang="es-ES" sz="1200" dirty="0"/>
          </a:p>
        </p:txBody>
      </p:sp>
    </p:spTree>
    <p:extLst>
      <p:ext uri="{BB962C8B-B14F-4D97-AF65-F5344CB8AC3E}">
        <p14:creationId xmlns:p14="http://schemas.microsoft.com/office/powerpoint/2010/main" val="46557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s-ES" dirty="0"/>
          </a:p>
        </p:txBody>
      </p:sp>
      <p:sp>
        <p:nvSpPr>
          <p:cNvPr id="4" name="Title 3"/>
          <p:cNvSpPr>
            <a:spLocks noGrp="1"/>
          </p:cNvSpPr>
          <p:nvPr>
            <p:ph type="title"/>
          </p:nvPr>
        </p:nvSpPr>
        <p:spPr/>
        <p:txBody>
          <a:bodyPr/>
          <a:lstStyle/>
          <a:p>
            <a:r>
              <a:rPr lang="es-ES" dirty="0" smtClean="0"/>
              <a:t>demo</a:t>
            </a:r>
            <a:endParaRPr lang="es-ES" dirty="0"/>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80" r="16580"/>
          <a:stretch>
            <a:fillRect/>
          </a:stretch>
        </p:blipFill>
        <p:spPr/>
      </p:pic>
    </p:spTree>
    <p:extLst>
      <p:ext uri="{BB962C8B-B14F-4D97-AF65-F5344CB8AC3E}">
        <p14:creationId xmlns:p14="http://schemas.microsoft.com/office/powerpoint/2010/main" val="2050828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fontScale="62500" lnSpcReduction="20000"/>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a:t>
            </a:r>
            <a:r>
              <a:rPr lang="es-ES" sz="2800" dirty="0" err="1" smtClean="0">
                <a:latin typeface="Consolas" panose="020B0609020204030204" pitchFamily="49" charset="0"/>
              </a:rPr>
              <a:t>Main</a:t>
            </a:r>
            <a:r>
              <a:rPr lang="es-ES" sz="2800" dirty="0" smtClean="0">
                <a:latin typeface="Consolas" panose="020B0609020204030204" pitchFamily="49" charset="0"/>
              </a:rPr>
              <a:t>(</a:t>
            </a:r>
            <a:r>
              <a:rPr lang="es-ES" sz="2800" dirty="0" err="1" smtClean="0">
                <a:latin typeface="Consolas" panose="020B0609020204030204" pitchFamily="49" charset="0"/>
              </a:rPr>
              <a:t>string</a:t>
            </a:r>
            <a:r>
              <a:rPr lang="es-ES" sz="2800" dirty="0" smtClean="0">
                <a:latin typeface="Consolas" panose="020B0609020204030204" pitchFamily="49" charset="0"/>
              </a:rPr>
              <a:t>[] </a:t>
            </a:r>
            <a:r>
              <a:rPr lang="es-ES" sz="2800" dirty="0" err="1" smtClean="0">
                <a:latin typeface="Consolas" panose="020B0609020204030204" pitchFamily="49" charset="0"/>
              </a:rPr>
              <a:t>args</a:t>
            </a:r>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double</a:t>
            </a:r>
            <a:r>
              <a:rPr lang="es-ES" sz="2800" dirty="0" smtClean="0">
                <a:latin typeface="Consolas" panose="020B0609020204030204" pitchFamily="49" charset="0"/>
              </a:rPr>
              <a:t> delta = 0.1;</a:t>
            </a:r>
          </a:p>
          <a:p>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i = 0;</a:t>
            </a:r>
          </a:p>
          <a:p>
            <a:r>
              <a:rPr lang="es-ES" sz="2800" dirty="0" smtClean="0">
                <a:latin typeface="Consolas" panose="020B0609020204030204" pitchFamily="49" charset="0"/>
              </a:rPr>
              <a:t>     </a:t>
            </a:r>
            <a:r>
              <a:rPr lang="es-ES" sz="2800" dirty="0" err="1" smtClean="0">
                <a:latin typeface="Consolas" panose="020B0609020204030204" pitchFamily="49" charset="0"/>
              </a:rPr>
              <a:t>double</a:t>
            </a:r>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0d;</a:t>
            </a:r>
          </a:p>
          <a:p>
            <a:r>
              <a:rPr lang="es-ES" sz="2800" dirty="0" smtClean="0">
                <a:latin typeface="Consolas" panose="020B0609020204030204" pitchFamily="49" charset="0"/>
              </a:rPr>
              <a:t>     </a:t>
            </a:r>
            <a:r>
              <a:rPr lang="es-ES" sz="2800" dirty="0" err="1">
                <a:latin typeface="Consolas" panose="020B0609020204030204" pitchFamily="49" charset="0"/>
              </a:rPr>
              <a:t>f</a:t>
            </a:r>
            <a:r>
              <a:rPr lang="es-ES" sz="2800" dirty="0" err="1" smtClean="0">
                <a:latin typeface="Consolas" panose="020B0609020204030204" pitchFamily="49" charset="0"/>
              </a:rPr>
              <a:t>or</a:t>
            </a:r>
            <a:r>
              <a:rPr lang="es-ES" sz="2800" dirty="0" smtClean="0">
                <a:latin typeface="Consolas" panose="020B0609020204030204" pitchFamily="49" charset="0"/>
              </a:rPr>
              <a:t>(; i &lt; 100; i++){</a:t>
            </a:r>
          </a:p>
          <a:p>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delta;</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a:t>
            </a:r>
            <a:endParaRPr lang="es-ES" sz="2800" dirty="0">
              <a:latin typeface="Consolas" panose="020B0609020204030204" pitchFamily="49" charset="0"/>
            </a:endParaRPr>
          </a:p>
          <a:p>
            <a:r>
              <a:rPr lang="es-ES" sz="2800" dirty="0" smtClean="0">
                <a:latin typeface="Consolas" panose="020B0609020204030204" pitchFamily="49" charset="0"/>
              </a:rPr>
              <a:t>     </a:t>
            </a:r>
            <a:r>
              <a:rPr lang="es-ES" sz="2800" dirty="0" err="1" smtClean="0">
                <a:latin typeface="Consolas" panose="020B0609020204030204" pitchFamily="49" charset="0"/>
              </a:rPr>
              <a:t>Console.ReadLine</a:t>
            </a:r>
            <a:r>
              <a:rPr lang="es-ES" sz="2800" dirty="0" smtClean="0">
                <a:latin typeface="Consolas" panose="020B0609020204030204" pitchFamily="49" charset="0"/>
              </a:rPr>
              <a:t>();</a:t>
            </a: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5º Pregunta</a:t>
            </a:r>
            <a:endParaRPr lang="es-ES" dirty="0"/>
          </a:p>
        </p:txBody>
      </p:sp>
      <p:sp>
        <p:nvSpPr>
          <p:cNvPr id="4" name="Content Placeholder 1"/>
          <p:cNvSpPr txBox="1">
            <a:spLocks/>
          </p:cNvSpPr>
          <p:nvPr/>
        </p:nvSpPr>
        <p:spPr>
          <a:xfrm>
            <a:off x="8554340" y="2681920"/>
            <a:ext cx="2871305"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Evidentemente no compila</a:t>
            </a:r>
          </a:p>
          <a:p>
            <a:r>
              <a:rPr lang="es-ES" sz="2000" dirty="0" smtClean="0"/>
              <a:t>B 10</a:t>
            </a:r>
          </a:p>
          <a:p>
            <a:r>
              <a:rPr lang="es-ES" sz="2000" dirty="0" smtClean="0"/>
              <a:t>C Casi 10</a:t>
            </a:r>
          </a:p>
          <a:p>
            <a:r>
              <a:rPr lang="es-ES" sz="2000" dirty="0" smtClean="0"/>
              <a:t>D No termina</a:t>
            </a:r>
          </a:p>
          <a:p>
            <a:r>
              <a:rPr lang="es-ES" sz="2000" dirty="0" smtClean="0"/>
              <a:t>E 1</a:t>
            </a:r>
            <a:endParaRPr lang="es-ES" sz="2000" dirty="0"/>
          </a:p>
        </p:txBody>
      </p:sp>
    </p:spTree>
    <p:extLst>
      <p:ext uri="{BB962C8B-B14F-4D97-AF65-F5344CB8AC3E}">
        <p14:creationId xmlns:p14="http://schemas.microsoft.com/office/powerpoint/2010/main" val="263307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285750" indent="-285750">
              <a:buFont typeface="Arial" panose="020B0604020202020204" pitchFamily="34" charset="0"/>
              <a:buChar char="•"/>
            </a:pPr>
            <a:r>
              <a:rPr lang="es-ES" sz="1800" dirty="0"/>
              <a:t>Tipos de numero de coma flotante en C#:</a:t>
            </a:r>
          </a:p>
          <a:p>
            <a:pPr marL="1276325" lvl="1" indent="-285750">
              <a:buFont typeface="Arial" panose="020B0604020202020204" pitchFamily="34" charset="0"/>
              <a:buChar char="•"/>
            </a:pPr>
            <a:r>
              <a:rPr lang="es-ES" sz="1800" b="1" dirty="0" err="1"/>
              <a:t>Float</a:t>
            </a:r>
            <a:r>
              <a:rPr lang="es-ES" sz="1800" dirty="0"/>
              <a:t>: un número de coma flotante de tipo 32 bit (1 bit para signo, 23 bits para mantisa, y 8 bits de exponente).</a:t>
            </a:r>
          </a:p>
          <a:p>
            <a:pPr marL="1276325" lvl="1" indent="-285750">
              <a:buFont typeface="Arial" panose="020B0604020202020204" pitchFamily="34" charset="0"/>
              <a:buChar char="•"/>
            </a:pPr>
            <a:r>
              <a:rPr lang="es-ES" sz="1800" b="1" dirty="0" err="1"/>
              <a:t>Double</a:t>
            </a:r>
            <a:r>
              <a:rPr lang="es-ES" sz="1800" dirty="0"/>
              <a:t>: un número de coma flotante de tipo 64 bit (1 bit para signo, 52 bits de mantisa, y 11 bits de exponente).</a:t>
            </a:r>
          </a:p>
          <a:p>
            <a:pPr marL="285750" indent="-285750">
              <a:buFont typeface="Arial" panose="020B0604020202020204" pitchFamily="34" charset="0"/>
              <a:buChar char="•"/>
            </a:pPr>
            <a:r>
              <a:rPr lang="es-ES" sz="1800" dirty="0"/>
              <a:t>Literales reales:</a:t>
            </a:r>
          </a:p>
          <a:p>
            <a:pPr marL="1276325" lvl="1" indent="-285750">
              <a:buFont typeface="Arial" panose="020B0604020202020204" pitchFamily="34" charset="0"/>
              <a:buChar char="•"/>
            </a:pPr>
            <a:r>
              <a:rPr lang="es-ES" sz="1800" dirty="0"/>
              <a:t>Un literal real con el </a:t>
            </a:r>
            <a:r>
              <a:rPr lang="es-ES" sz="1800" b="1" dirty="0"/>
              <a:t>sufijo F o f </a:t>
            </a:r>
            <a:r>
              <a:rPr lang="es-ES" sz="1800" dirty="0"/>
              <a:t>es de tipo </a:t>
            </a:r>
            <a:r>
              <a:rPr lang="es-ES" sz="1800" dirty="0" err="1"/>
              <a:t>float</a:t>
            </a:r>
            <a:r>
              <a:rPr lang="es-ES" sz="1800" dirty="0"/>
              <a:t>. Por ejemplo, los literales 1f, 1.5f, 1e10f y 123.456F son de tipo </a:t>
            </a:r>
            <a:r>
              <a:rPr lang="es-ES" sz="1800" dirty="0" err="1"/>
              <a:t>float</a:t>
            </a:r>
            <a:r>
              <a:rPr lang="es-ES" sz="1800" dirty="0"/>
              <a:t>.</a:t>
            </a:r>
          </a:p>
          <a:p>
            <a:pPr marL="1276325" lvl="1" indent="-285750">
              <a:buFont typeface="Arial" panose="020B0604020202020204" pitchFamily="34" charset="0"/>
              <a:buChar char="•"/>
            </a:pPr>
            <a:r>
              <a:rPr lang="es-ES" sz="1800" dirty="0"/>
              <a:t>Un literal real con el </a:t>
            </a:r>
            <a:r>
              <a:rPr lang="es-ES" sz="1800" b="1" dirty="0"/>
              <a:t>sufijo D o d </a:t>
            </a:r>
            <a:r>
              <a:rPr lang="es-ES" sz="1800" dirty="0"/>
              <a:t>es de tipo </a:t>
            </a:r>
            <a:r>
              <a:rPr lang="es-ES" sz="1800" dirty="0" err="1"/>
              <a:t>double</a:t>
            </a:r>
            <a:r>
              <a:rPr lang="es-ES" sz="1800" dirty="0"/>
              <a:t>. Por ejemplo, los literales 1d, 1.5d, 1e10d y 123.456D son de tipo </a:t>
            </a:r>
            <a:r>
              <a:rPr lang="es-ES" sz="1800" dirty="0" err="1"/>
              <a:t>double</a:t>
            </a:r>
            <a:r>
              <a:rPr lang="es-ES" sz="1800" dirty="0"/>
              <a:t>.</a:t>
            </a:r>
          </a:p>
        </p:txBody>
      </p:sp>
      <p:sp>
        <p:nvSpPr>
          <p:cNvPr id="5" name="Title 4"/>
          <p:cNvSpPr>
            <a:spLocks noGrp="1"/>
          </p:cNvSpPr>
          <p:nvPr>
            <p:ph type="title"/>
          </p:nvPr>
        </p:nvSpPr>
        <p:spPr/>
        <p:txBody>
          <a:bodyPr/>
          <a:lstStyle/>
          <a:p>
            <a:r>
              <a:rPr lang="es-ES" dirty="0" smtClean="0"/>
              <a:t>LAS CLAVES</a:t>
            </a:r>
            <a:endParaRPr lang="es-ES" dirty="0"/>
          </a:p>
        </p:txBody>
      </p:sp>
    </p:spTree>
    <p:extLst>
      <p:ext uri="{BB962C8B-B14F-4D97-AF65-F5344CB8AC3E}">
        <p14:creationId xmlns:p14="http://schemas.microsoft.com/office/powerpoint/2010/main" val="1460609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fontScale="62500" lnSpcReduction="20000"/>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a:t>
            </a:r>
            <a:r>
              <a:rPr lang="es-ES" sz="2800" dirty="0" err="1" smtClean="0">
                <a:latin typeface="Consolas" panose="020B0609020204030204" pitchFamily="49" charset="0"/>
              </a:rPr>
              <a:t>Main</a:t>
            </a:r>
            <a:r>
              <a:rPr lang="es-ES" sz="2800" dirty="0" smtClean="0">
                <a:latin typeface="Consolas" panose="020B0609020204030204" pitchFamily="49" charset="0"/>
              </a:rPr>
              <a:t>(</a:t>
            </a:r>
            <a:r>
              <a:rPr lang="es-ES" sz="2800" dirty="0" err="1" smtClean="0">
                <a:latin typeface="Consolas" panose="020B0609020204030204" pitchFamily="49" charset="0"/>
              </a:rPr>
              <a:t>string</a:t>
            </a:r>
            <a:r>
              <a:rPr lang="es-ES" sz="2800" dirty="0" smtClean="0">
                <a:latin typeface="Consolas" panose="020B0609020204030204" pitchFamily="49" charset="0"/>
              </a:rPr>
              <a:t>[] </a:t>
            </a:r>
            <a:r>
              <a:rPr lang="es-ES" sz="2800" dirty="0" err="1" smtClean="0">
                <a:latin typeface="Consolas" panose="020B0609020204030204" pitchFamily="49" charset="0"/>
              </a:rPr>
              <a:t>args</a:t>
            </a:r>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double</a:t>
            </a:r>
            <a:r>
              <a:rPr lang="es-ES" sz="2800" dirty="0" smtClean="0">
                <a:latin typeface="Consolas" panose="020B0609020204030204" pitchFamily="49" charset="0"/>
              </a:rPr>
              <a:t> delta = 0.1;</a:t>
            </a:r>
          </a:p>
          <a:p>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i = 0;</a:t>
            </a:r>
          </a:p>
          <a:p>
            <a:r>
              <a:rPr lang="es-ES" sz="2800" dirty="0" smtClean="0">
                <a:latin typeface="Consolas" panose="020B0609020204030204" pitchFamily="49" charset="0"/>
              </a:rPr>
              <a:t>     </a:t>
            </a:r>
            <a:r>
              <a:rPr lang="es-ES" sz="2800" dirty="0" err="1" smtClean="0">
                <a:latin typeface="Consolas" panose="020B0609020204030204" pitchFamily="49" charset="0"/>
              </a:rPr>
              <a:t>double</a:t>
            </a:r>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0d;</a:t>
            </a:r>
          </a:p>
          <a:p>
            <a:r>
              <a:rPr lang="es-ES" sz="2800" dirty="0" smtClean="0">
                <a:latin typeface="Consolas" panose="020B0609020204030204" pitchFamily="49" charset="0"/>
              </a:rPr>
              <a:t>     </a:t>
            </a:r>
            <a:r>
              <a:rPr lang="es-ES" sz="2800" dirty="0" err="1">
                <a:latin typeface="Consolas" panose="020B0609020204030204" pitchFamily="49" charset="0"/>
              </a:rPr>
              <a:t>f</a:t>
            </a:r>
            <a:r>
              <a:rPr lang="es-ES" sz="2800" dirty="0" err="1" smtClean="0">
                <a:latin typeface="Consolas" panose="020B0609020204030204" pitchFamily="49" charset="0"/>
              </a:rPr>
              <a:t>or</a:t>
            </a:r>
            <a:r>
              <a:rPr lang="es-ES" sz="2800" dirty="0" smtClean="0">
                <a:latin typeface="Consolas" panose="020B0609020204030204" pitchFamily="49" charset="0"/>
              </a:rPr>
              <a:t>(; i &lt; 100; i++){</a:t>
            </a:r>
          </a:p>
          <a:p>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delta;</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a:t>
            </a:r>
            <a:endParaRPr lang="es-ES" sz="2800" dirty="0">
              <a:latin typeface="Consolas" panose="020B0609020204030204" pitchFamily="49" charset="0"/>
            </a:endParaRPr>
          </a:p>
          <a:p>
            <a:r>
              <a:rPr lang="es-ES" sz="2800" dirty="0" smtClean="0">
                <a:latin typeface="Consolas" panose="020B0609020204030204" pitchFamily="49" charset="0"/>
              </a:rPr>
              <a:t>     </a:t>
            </a:r>
            <a:r>
              <a:rPr lang="es-ES" sz="2800" dirty="0" err="1" smtClean="0">
                <a:latin typeface="Consolas" panose="020B0609020204030204" pitchFamily="49" charset="0"/>
              </a:rPr>
              <a:t>Console.ReadLine</a:t>
            </a:r>
            <a:r>
              <a:rPr lang="es-ES" sz="2800" dirty="0" smtClean="0">
                <a:latin typeface="Consolas" panose="020B0609020204030204" pitchFamily="49" charset="0"/>
              </a:rPr>
              <a:t>();</a:t>
            </a: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5º Pregunta. LA </a:t>
            </a:r>
            <a:r>
              <a:rPr lang="es-ES" b="1" dirty="0" smtClean="0"/>
              <a:t>SOLUCIÓN</a:t>
            </a:r>
            <a:endParaRPr lang="es-ES" b="1" dirty="0"/>
          </a:p>
        </p:txBody>
      </p:sp>
      <p:sp>
        <p:nvSpPr>
          <p:cNvPr id="4" name="Content Placeholder 1"/>
          <p:cNvSpPr txBox="1">
            <a:spLocks/>
          </p:cNvSpPr>
          <p:nvPr/>
        </p:nvSpPr>
        <p:spPr>
          <a:xfrm>
            <a:off x="8554340" y="2681920"/>
            <a:ext cx="2871305"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Evidentemente no compila</a:t>
            </a:r>
          </a:p>
          <a:p>
            <a:r>
              <a:rPr lang="es-ES" sz="2000" dirty="0" smtClean="0"/>
              <a:t>B 10</a:t>
            </a:r>
          </a:p>
          <a:p>
            <a:r>
              <a:rPr lang="es-ES" sz="2000" b="1" dirty="0" smtClean="0">
                <a:solidFill>
                  <a:schemeClr val="accent3"/>
                </a:solidFill>
              </a:rPr>
              <a:t>C Casi 10</a:t>
            </a:r>
          </a:p>
          <a:p>
            <a:r>
              <a:rPr lang="es-ES" sz="2000" dirty="0" smtClean="0"/>
              <a:t>D No termina</a:t>
            </a:r>
          </a:p>
          <a:p>
            <a:r>
              <a:rPr lang="es-ES" sz="2000" dirty="0" smtClean="0"/>
              <a:t>E 1</a:t>
            </a:r>
            <a:endParaRPr lang="es-ES" sz="2000" dirty="0"/>
          </a:p>
        </p:txBody>
      </p:sp>
      <p:sp>
        <p:nvSpPr>
          <p:cNvPr id="5" name="Rectangle 4"/>
          <p:cNvSpPr/>
          <p:nvPr/>
        </p:nvSpPr>
        <p:spPr>
          <a:xfrm>
            <a:off x="8554340" y="4932185"/>
            <a:ext cx="3637660" cy="1015663"/>
          </a:xfrm>
          <a:prstGeom prst="rect">
            <a:avLst/>
          </a:prstGeom>
        </p:spPr>
        <p:txBody>
          <a:bodyPr wrap="square">
            <a:spAutoFit/>
          </a:bodyPr>
          <a:lstStyle/>
          <a:p>
            <a:r>
              <a:rPr lang="es-ES" sz="1200" dirty="0"/>
              <a:t>Debido al redondeo del </a:t>
            </a:r>
            <a:r>
              <a:rPr lang="es-ES" sz="1200" dirty="0" smtClean="0"/>
              <a:t>tipo </a:t>
            </a:r>
            <a:r>
              <a:rPr lang="es-ES" sz="1200" dirty="0" err="1" smtClean="0"/>
              <a:t>double</a:t>
            </a:r>
            <a:r>
              <a:rPr lang="es-ES" sz="1200" dirty="0" smtClean="0"/>
              <a:t> </a:t>
            </a:r>
            <a:r>
              <a:rPr lang="es-ES" sz="1200" dirty="0"/>
              <a:t>se queda en 9,99999999999998</a:t>
            </a:r>
            <a:r>
              <a:rPr lang="es-ES" sz="1200" dirty="0" smtClean="0"/>
              <a:t>. En </a:t>
            </a:r>
            <a:r>
              <a:rPr lang="es-ES" sz="1200" dirty="0"/>
              <a:t>este ejemplo, conforme se incrementa </a:t>
            </a:r>
            <a:r>
              <a:rPr lang="es-ES" sz="1200" dirty="0" err="1"/>
              <a:t>value</a:t>
            </a:r>
            <a:r>
              <a:rPr lang="es-ES" sz="1200" dirty="0"/>
              <a:t> se va redondeando, hasta que al final, casi llega a 10. </a:t>
            </a:r>
            <a:endParaRPr lang="es-ES" sz="1200" dirty="0" smtClean="0"/>
          </a:p>
          <a:p>
            <a:r>
              <a:rPr lang="es-ES" sz="1200" dirty="0" smtClean="0"/>
              <a:t>La opción correcta es la C.</a:t>
            </a:r>
            <a:endParaRPr lang="es-ES" sz="1200" dirty="0"/>
          </a:p>
        </p:txBody>
      </p:sp>
    </p:spTree>
    <p:extLst>
      <p:ext uri="{BB962C8B-B14F-4D97-AF65-F5344CB8AC3E}">
        <p14:creationId xmlns:p14="http://schemas.microsoft.com/office/powerpoint/2010/main" val="277588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ES" dirty="0" smtClean="0"/>
              <a:t>GRACIAS!</a:t>
            </a:r>
            <a:endParaRPr lang="es-ES" dirty="0"/>
          </a:p>
        </p:txBody>
      </p:sp>
      <p:sp>
        <p:nvSpPr>
          <p:cNvPr id="4" name="Text Placeholder 3"/>
          <p:cNvSpPr>
            <a:spLocks noGrp="1"/>
          </p:cNvSpPr>
          <p:nvPr>
            <p:ph type="body" sz="quarter" idx="11"/>
          </p:nvPr>
        </p:nvSpPr>
        <p:spPr/>
        <p:txBody>
          <a:bodyPr/>
          <a:lstStyle/>
          <a:p>
            <a:r>
              <a:rPr lang="es-ES" dirty="0" smtClean="0"/>
              <a:t>Por vuestro tiempo.</a:t>
            </a:r>
            <a:endParaRPr lang="es-ES" dirty="0"/>
          </a:p>
        </p:txBody>
      </p:sp>
    </p:spTree>
    <p:extLst>
      <p:ext uri="{BB962C8B-B14F-4D97-AF65-F5344CB8AC3E}">
        <p14:creationId xmlns:p14="http://schemas.microsoft.com/office/powerpoint/2010/main" val="728065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481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37727" y="3397145"/>
            <a:ext cx="4947734" cy="1354217"/>
          </a:xfrm>
        </p:spPr>
        <p:txBody>
          <a:bodyPr/>
          <a:lstStyle/>
          <a:p>
            <a:r>
              <a:rPr lang="es-ES" dirty="0" smtClean="0"/>
              <a:t>RESOLUCIÓN DEL CONCURSO DE C#</a:t>
            </a:r>
          </a:p>
          <a:p>
            <a:r>
              <a:rPr lang="es-ES" sz="1200" dirty="0" smtClean="0"/>
              <a:t>DOTNETSPAINCONF 2016</a:t>
            </a:r>
          </a:p>
          <a:p>
            <a:endParaRPr lang="es-ES" dirty="0"/>
          </a:p>
          <a:p>
            <a:endParaRPr lang="es-ES" dirty="0" smtClean="0"/>
          </a:p>
          <a:p>
            <a:r>
              <a:rPr lang="es-ES" sz="1100" dirty="0" smtClean="0"/>
              <a:t>Javier Suárez </a:t>
            </a:r>
            <a:r>
              <a:rPr lang="es-ES" sz="1100" dirty="0" err="1" smtClean="0"/>
              <a:t>ruiz</a:t>
            </a:r>
            <a:endParaRPr lang="es-ES" sz="1100" dirty="0"/>
          </a:p>
        </p:txBody>
      </p:sp>
    </p:spTree>
    <p:extLst>
      <p:ext uri="{BB962C8B-B14F-4D97-AF65-F5344CB8AC3E}">
        <p14:creationId xmlns:p14="http://schemas.microsoft.com/office/powerpoint/2010/main" val="1132386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OBJETIVOS de la </a:t>
            </a:r>
            <a:r>
              <a:rPr lang="en-US" dirty="0" err="1" smtClean="0"/>
              <a:t>sesión</a:t>
            </a:r>
            <a:endParaRPr lang="en-US" dirty="0"/>
          </a:p>
        </p:txBody>
      </p:sp>
      <p:sp>
        <p:nvSpPr>
          <p:cNvPr id="3" name="Text Placeholder 2"/>
          <p:cNvSpPr txBox="1">
            <a:spLocks/>
          </p:cNvSpPr>
          <p:nvPr/>
        </p:nvSpPr>
        <p:spPr>
          <a:xfrm>
            <a:off x="1911525" y="2060848"/>
            <a:ext cx="8924542" cy="300238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latin typeface="Raleway Light" panose="020B0604020202020204" charset="0"/>
              </a:rPr>
              <a:t>Repasar</a:t>
            </a:r>
            <a:r>
              <a:rPr lang="en-US" dirty="0" smtClean="0">
                <a:latin typeface="Raleway Light" panose="020B0604020202020204" charset="0"/>
              </a:rPr>
              <a:t> </a:t>
            </a:r>
            <a:r>
              <a:rPr lang="en-US" dirty="0" err="1" smtClean="0">
                <a:latin typeface="Raleway Light" panose="020B0604020202020204" charset="0"/>
              </a:rPr>
              <a:t>cada</a:t>
            </a:r>
            <a:r>
              <a:rPr lang="en-US" dirty="0" smtClean="0">
                <a:latin typeface="Raleway Light" panose="020B0604020202020204" charset="0"/>
              </a:rPr>
              <a:t> </a:t>
            </a:r>
            <a:r>
              <a:rPr lang="en-US" dirty="0" err="1" smtClean="0">
                <a:latin typeface="Raleway Light" panose="020B0604020202020204" charset="0"/>
              </a:rPr>
              <a:t>pregunta</a:t>
            </a:r>
            <a:r>
              <a:rPr lang="en-US" dirty="0" smtClean="0">
                <a:latin typeface="Raleway Light" panose="020B0604020202020204" charset="0"/>
              </a:rPr>
              <a:t> del </a:t>
            </a:r>
            <a:r>
              <a:rPr lang="en-US" dirty="0" err="1" smtClean="0">
                <a:latin typeface="Raleway Light" panose="020B0604020202020204" charset="0"/>
              </a:rPr>
              <a:t>cuestionario</a:t>
            </a:r>
            <a:r>
              <a:rPr lang="en-US" dirty="0" smtClean="0">
                <a:latin typeface="Raleway Light" panose="020B0604020202020204" charset="0"/>
              </a:rPr>
              <a:t>.</a:t>
            </a:r>
          </a:p>
          <a:p>
            <a:r>
              <a:rPr lang="en-US" dirty="0" err="1" smtClean="0">
                <a:latin typeface="Raleway Light" panose="020B0604020202020204" charset="0"/>
              </a:rPr>
              <a:t>Ejecutar</a:t>
            </a:r>
            <a:r>
              <a:rPr lang="en-US" dirty="0" smtClean="0">
                <a:latin typeface="Raleway Light" panose="020B0604020202020204" charset="0"/>
              </a:rPr>
              <a:t>, </a:t>
            </a:r>
            <a:r>
              <a:rPr lang="en-US" dirty="0" err="1" smtClean="0">
                <a:latin typeface="Raleway Light" panose="020B0604020202020204" charset="0"/>
              </a:rPr>
              <a:t>probar</a:t>
            </a:r>
            <a:r>
              <a:rPr lang="en-US" dirty="0" smtClean="0">
                <a:latin typeface="Raleway Light" panose="020B0604020202020204" charset="0"/>
              </a:rPr>
              <a:t> y </a:t>
            </a:r>
            <a:r>
              <a:rPr lang="en-US" dirty="0" err="1" smtClean="0">
                <a:latin typeface="Raleway Light" panose="020B0604020202020204" charset="0"/>
              </a:rPr>
              <a:t>analizar</a:t>
            </a:r>
            <a:r>
              <a:rPr lang="en-US" dirty="0" smtClean="0">
                <a:latin typeface="Raleway Light" panose="020B0604020202020204" charset="0"/>
              </a:rPr>
              <a:t> </a:t>
            </a:r>
            <a:r>
              <a:rPr lang="en-US" dirty="0" err="1" smtClean="0">
                <a:latin typeface="Raleway Light" panose="020B0604020202020204" charset="0"/>
              </a:rPr>
              <a:t>cada</a:t>
            </a:r>
            <a:r>
              <a:rPr lang="en-US" dirty="0" smtClean="0">
                <a:latin typeface="Raleway Light" panose="020B0604020202020204" charset="0"/>
              </a:rPr>
              <a:t> </a:t>
            </a:r>
            <a:r>
              <a:rPr lang="en-US" dirty="0" err="1" smtClean="0">
                <a:latin typeface="Raleway Light" panose="020B0604020202020204" charset="0"/>
              </a:rPr>
              <a:t>una</a:t>
            </a:r>
            <a:r>
              <a:rPr lang="en-US" dirty="0" smtClean="0">
                <a:latin typeface="Raleway Light" panose="020B0604020202020204" charset="0"/>
              </a:rPr>
              <a:t> de las </a:t>
            </a:r>
            <a:r>
              <a:rPr lang="en-US" dirty="0" err="1" smtClean="0">
                <a:latin typeface="Raleway Light" panose="020B0604020202020204" charset="0"/>
              </a:rPr>
              <a:t>preguntas</a:t>
            </a:r>
            <a:r>
              <a:rPr lang="en-US" dirty="0" smtClean="0">
                <a:latin typeface="Raleway Light" panose="020B0604020202020204" charset="0"/>
              </a:rPr>
              <a:t>.</a:t>
            </a:r>
          </a:p>
          <a:p>
            <a:r>
              <a:rPr lang="en-US" dirty="0" err="1" smtClean="0">
                <a:latin typeface="Raleway Light" panose="020B0604020202020204" charset="0"/>
              </a:rPr>
              <a:t>Aportar</a:t>
            </a:r>
            <a:r>
              <a:rPr lang="en-US" dirty="0" smtClean="0">
                <a:latin typeface="Raleway Light" panose="020B0604020202020204" charset="0"/>
              </a:rPr>
              <a:t> la </a:t>
            </a:r>
            <a:r>
              <a:rPr lang="en-US" dirty="0" err="1" smtClean="0">
                <a:latin typeface="Raleway Light" panose="020B0604020202020204" charset="0"/>
              </a:rPr>
              <a:t>solución</a:t>
            </a:r>
            <a:r>
              <a:rPr lang="en-US" dirty="0" smtClean="0">
                <a:latin typeface="Raleway Light" panose="020B0604020202020204" charset="0"/>
              </a:rPr>
              <a:t> a las </a:t>
            </a:r>
            <a:r>
              <a:rPr lang="en-US" dirty="0" err="1" smtClean="0">
                <a:latin typeface="Raleway Light" panose="020B0604020202020204" charset="0"/>
              </a:rPr>
              <a:t>preguntas</a:t>
            </a:r>
            <a:r>
              <a:rPr lang="en-US" dirty="0" smtClean="0">
                <a:latin typeface="Raleway Light" panose="020B0604020202020204" charset="0"/>
              </a:rPr>
              <a:t> de forma </a:t>
            </a:r>
            <a:r>
              <a:rPr lang="en-US" dirty="0" err="1" smtClean="0">
                <a:latin typeface="Raleway Light" panose="020B0604020202020204" charset="0"/>
              </a:rPr>
              <a:t>detallada</a:t>
            </a:r>
            <a:r>
              <a:rPr lang="en-US" dirty="0" smtClean="0">
                <a:latin typeface="Raleway Light" panose="020B0604020202020204" charset="0"/>
              </a:rPr>
              <a:t>. </a:t>
            </a:r>
            <a:endParaRPr lang="en-US" dirty="0">
              <a:latin typeface="Raleway Light" panose="020B0604020202020204" charset="0"/>
            </a:endParaRPr>
          </a:p>
        </p:txBody>
      </p:sp>
    </p:spTree>
    <p:extLst>
      <p:ext uri="{BB962C8B-B14F-4D97-AF65-F5344CB8AC3E}">
        <p14:creationId xmlns:p14="http://schemas.microsoft.com/office/powerpoint/2010/main" val="3727512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Test(</a:t>
            </a:r>
            <a:r>
              <a:rPr lang="es-ES" sz="2800" dirty="0" err="1" smtClean="0">
                <a:latin typeface="Consolas" panose="020B0609020204030204" pitchFamily="49" charset="0"/>
              </a:rPr>
              <a:t>out</a:t>
            </a:r>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x, </a:t>
            </a:r>
            <a:r>
              <a:rPr lang="es-ES" sz="2800" dirty="0" err="1" smtClean="0">
                <a:latin typeface="Consolas" panose="020B0609020204030204" pitchFamily="49" charset="0"/>
              </a:rPr>
              <a:t>out</a:t>
            </a:r>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y) {</a:t>
            </a:r>
          </a:p>
          <a:p>
            <a:r>
              <a:rPr lang="es-ES" sz="2800" dirty="0" smtClean="0">
                <a:latin typeface="Consolas" panose="020B0609020204030204" pitchFamily="49" charset="0"/>
              </a:rPr>
              <a:t>     x = 42;</a:t>
            </a:r>
          </a:p>
          <a:p>
            <a:r>
              <a:rPr lang="es-ES" sz="2800" dirty="0" smtClean="0">
                <a:latin typeface="Consolas" panose="020B0609020204030204" pitchFamily="49" charset="0"/>
              </a:rPr>
              <a:t>     y = 123;</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 (x == y);</a:t>
            </a:r>
            <a:endParaRPr lang="es-ES" sz="2800" dirty="0">
              <a:latin typeface="Consolas" panose="020B0609020204030204" pitchFamily="49" charset="0"/>
            </a:endParaRP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1º Pregunta</a:t>
            </a:r>
            <a:endParaRPr lang="es-ES"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400" dirty="0" smtClean="0"/>
              <a:t>A Falso</a:t>
            </a:r>
          </a:p>
          <a:p>
            <a:r>
              <a:rPr lang="es-ES" sz="2400" dirty="0" smtClean="0"/>
              <a:t>B Cierto</a:t>
            </a:r>
          </a:p>
          <a:p>
            <a:r>
              <a:rPr lang="es-ES" sz="2400" dirty="0" smtClean="0"/>
              <a:t>C Puede ser cierto</a:t>
            </a:r>
          </a:p>
          <a:p>
            <a:r>
              <a:rPr lang="es-ES" sz="2400" dirty="0" smtClean="0"/>
              <a:t>D No compila</a:t>
            </a:r>
            <a:endParaRPr lang="es-ES" sz="2400" dirty="0"/>
          </a:p>
        </p:txBody>
      </p:sp>
    </p:spTree>
    <p:extLst>
      <p:ext uri="{BB962C8B-B14F-4D97-AF65-F5344CB8AC3E}">
        <p14:creationId xmlns:p14="http://schemas.microsoft.com/office/powerpoint/2010/main" val="291598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285750" indent="-285750">
              <a:buFont typeface="Arial" panose="020B0604020202020204" pitchFamily="34" charset="0"/>
              <a:buChar char="•"/>
            </a:pPr>
            <a:r>
              <a:rPr lang="es-ES" sz="2400" dirty="0"/>
              <a:t>La palabra clave </a:t>
            </a:r>
            <a:r>
              <a:rPr lang="es-ES" sz="2400" b="1" dirty="0" err="1"/>
              <a:t>out</a:t>
            </a:r>
            <a:r>
              <a:rPr lang="es-ES" sz="2400" dirty="0"/>
              <a:t> hace que los argumentos se pasen por referencia</a:t>
            </a:r>
            <a:r>
              <a:rPr lang="es-ES" sz="2400" dirty="0" smtClean="0"/>
              <a:t>. En </a:t>
            </a:r>
            <a:r>
              <a:rPr lang="es-ES" sz="2400" dirty="0"/>
              <a:t>esto es como la palabra clave ref, salvo que </a:t>
            </a:r>
            <a:r>
              <a:rPr lang="es-ES" sz="2400" b="1" dirty="0"/>
              <a:t>ref</a:t>
            </a:r>
            <a:r>
              <a:rPr lang="es-ES" sz="2400" dirty="0"/>
              <a:t> requiere que se inicialice la variable antes de pasarla</a:t>
            </a:r>
            <a:r>
              <a:rPr lang="es-ES" sz="2400" dirty="0" smtClean="0"/>
              <a:t>.</a:t>
            </a:r>
          </a:p>
          <a:p>
            <a:pPr marL="285750" indent="-285750">
              <a:buFont typeface="Arial" panose="020B0604020202020204" pitchFamily="34" charset="0"/>
              <a:buChar char="•"/>
            </a:pPr>
            <a:r>
              <a:rPr lang="es-ES" sz="2400" dirty="0"/>
              <a:t>El efecto de pasar parámetros por referencia es que cualquier cambio de estos parámetros dentro del método se refleje fuera del mismo.</a:t>
            </a:r>
          </a:p>
        </p:txBody>
      </p:sp>
      <p:sp>
        <p:nvSpPr>
          <p:cNvPr id="5" name="Title 4"/>
          <p:cNvSpPr>
            <a:spLocks noGrp="1"/>
          </p:cNvSpPr>
          <p:nvPr>
            <p:ph type="title"/>
          </p:nvPr>
        </p:nvSpPr>
        <p:spPr/>
        <p:txBody>
          <a:bodyPr/>
          <a:lstStyle/>
          <a:p>
            <a:r>
              <a:rPr lang="es-ES" dirty="0" smtClean="0"/>
              <a:t>LAS CLAVES</a:t>
            </a:r>
            <a:endParaRPr lang="es-ES" dirty="0"/>
          </a:p>
        </p:txBody>
      </p:sp>
    </p:spTree>
    <p:extLst>
      <p:ext uri="{BB962C8B-B14F-4D97-AF65-F5344CB8AC3E}">
        <p14:creationId xmlns:p14="http://schemas.microsoft.com/office/powerpoint/2010/main" val="3010950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s-ES" sz="2400" dirty="0" smtClean="0"/>
              <a:t>Entendiendo el uso de argumentos pasados como referencia.</a:t>
            </a:r>
            <a:endParaRPr lang="es-ES" sz="2400" dirty="0"/>
          </a:p>
        </p:txBody>
      </p:sp>
      <p:sp>
        <p:nvSpPr>
          <p:cNvPr id="4" name="Title 3"/>
          <p:cNvSpPr>
            <a:spLocks noGrp="1"/>
          </p:cNvSpPr>
          <p:nvPr>
            <p:ph type="title"/>
          </p:nvPr>
        </p:nvSpPr>
        <p:spPr/>
        <p:txBody>
          <a:bodyPr/>
          <a:lstStyle/>
          <a:p>
            <a:r>
              <a:rPr lang="es-ES" dirty="0" smtClean="0"/>
              <a:t>demo</a:t>
            </a:r>
            <a:endParaRPr lang="es-ES"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80" r="16580"/>
          <a:stretch>
            <a:fillRect/>
          </a:stretch>
        </p:blipFill>
        <p:spPr/>
      </p:pic>
    </p:spTree>
    <p:extLst>
      <p:ext uri="{BB962C8B-B14F-4D97-AF65-F5344CB8AC3E}">
        <p14:creationId xmlns:p14="http://schemas.microsoft.com/office/powerpoint/2010/main" val="283054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Test(</a:t>
            </a:r>
            <a:r>
              <a:rPr lang="es-ES" sz="2800" dirty="0" err="1" smtClean="0">
                <a:latin typeface="Consolas" panose="020B0609020204030204" pitchFamily="49" charset="0"/>
              </a:rPr>
              <a:t>out</a:t>
            </a:r>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x, </a:t>
            </a:r>
            <a:r>
              <a:rPr lang="es-ES" sz="2800" dirty="0" err="1" smtClean="0">
                <a:latin typeface="Consolas" panose="020B0609020204030204" pitchFamily="49" charset="0"/>
              </a:rPr>
              <a:t>out</a:t>
            </a:r>
            <a:r>
              <a:rPr lang="es-ES" sz="2800" dirty="0" smtClean="0">
                <a:latin typeface="Consolas" panose="020B0609020204030204" pitchFamily="49" charset="0"/>
              </a:rPr>
              <a:t> </a:t>
            </a:r>
            <a:r>
              <a:rPr lang="es-ES" sz="2800" dirty="0" err="1" smtClean="0">
                <a:latin typeface="Consolas" panose="020B0609020204030204" pitchFamily="49" charset="0"/>
              </a:rPr>
              <a:t>int</a:t>
            </a:r>
            <a:r>
              <a:rPr lang="es-ES" sz="2800" dirty="0" smtClean="0">
                <a:latin typeface="Consolas" panose="020B0609020204030204" pitchFamily="49" charset="0"/>
              </a:rPr>
              <a:t> y) {</a:t>
            </a:r>
          </a:p>
          <a:p>
            <a:r>
              <a:rPr lang="es-ES" sz="2800" dirty="0" smtClean="0">
                <a:latin typeface="Consolas" panose="020B0609020204030204" pitchFamily="49" charset="0"/>
              </a:rPr>
              <a:t>     x = 42;</a:t>
            </a:r>
          </a:p>
          <a:p>
            <a:r>
              <a:rPr lang="es-ES" sz="2800" dirty="0" smtClean="0">
                <a:latin typeface="Consolas" panose="020B0609020204030204" pitchFamily="49" charset="0"/>
              </a:rPr>
              <a:t>     y = 123;</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 (x == y);</a:t>
            </a:r>
            <a:endParaRPr lang="es-ES" sz="2800" dirty="0">
              <a:latin typeface="Consolas" panose="020B0609020204030204" pitchFamily="49" charset="0"/>
            </a:endParaRP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smtClean="0"/>
              <a:t>1º Pregunta. La </a:t>
            </a:r>
            <a:r>
              <a:rPr lang="es-ES" b="1" dirty="0" smtClean="0"/>
              <a:t>solución</a:t>
            </a:r>
            <a:endParaRPr lang="es-ES" b="1"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400" dirty="0" smtClean="0"/>
              <a:t>A Falso</a:t>
            </a:r>
          </a:p>
          <a:p>
            <a:r>
              <a:rPr lang="es-ES" sz="2400" dirty="0" smtClean="0"/>
              <a:t>B Cierto</a:t>
            </a:r>
          </a:p>
          <a:p>
            <a:r>
              <a:rPr lang="es-ES" sz="2400" b="1" dirty="0" smtClean="0">
                <a:solidFill>
                  <a:schemeClr val="accent3"/>
                </a:solidFill>
              </a:rPr>
              <a:t>C Puede ser cierto</a:t>
            </a:r>
          </a:p>
          <a:p>
            <a:r>
              <a:rPr lang="es-ES" sz="2400" dirty="0" smtClean="0"/>
              <a:t>D No compila</a:t>
            </a:r>
            <a:endParaRPr lang="es-ES" sz="2400" dirty="0"/>
          </a:p>
        </p:txBody>
      </p:sp>
      <p:sp>
        <p:nvSpPr>
          <p:cNvPr id="5" name="Rectangle 4"/>
          <p:cNvSpPr/>
          <p:nvPr/>
        </p:nvSpPr>
        <p:spPr>
          <a:xfrm>
            <a:off x="8554340" y="4932185"/>
            <a:ext cx="3637660" cy="1569660"/>
          </a:xfrm>
          <a:prstGeom prst="rect">
            <a:avLst/>
          </a:prstGeom>
        </p:spPr>
        <p:txBody>
          <a:bodyPr wrap="square">
            <a:spAutoFit/>
          </a:bodyPr>
          <a:lstStyle/>
          <a:p>
            <a:r>
              <a:rPr lang="es-ES" sz="1200" dirty="0" smtClean="0"/>
              <a:t>Si </a:t>
            </a:r>
            <a:r>
              <a:rPr lang="es-ES" sz="1200" dirty="0"/>
              <a:t>la llamada al método Test se realiza con la misma </a:t>
            </a:r>
            <a:r>
              <a:rPr lang="es-ES" sz="1200" dirty="0" smtClean="0"/>
              <a:t>variable, </a:t>
            </a:r>
            <a:r>
              <a:rPr lang="es-ES" sz="1200" dirty="0"/>
              <a:t>se estaría cambiando el valor de la misma variable y por lo tanto los valores de x e y serían </a:t>
            </a:r>
            <a:r>
              <a:rPr lang="es-ES" sz="1200" dirty="0" smtClean="0"/>
              <a:t>iguales.</a:t>
            </a:r>
          </a:p>
          <a:p>
            <a:r>
              <a:rPr lang="es-ES" sz="1200" dirty="0"/>
              <a:t>No sabemos si x e y van a tener el mismo valor, pero podemos afirmar que podrían tenerlo y la respuesta correcta </a:t>
            </a:r>
            <a:r>
              <a:rPr lang="es-ES" sz="1200" dirty="0" smtClean="0"/>
              <a:t>es la opción C.</a:t>
            </a:r>
            <a:endParaRPr lang="es-ES" sz="1200" dirty="0"/>
          </a:p>
          <a:p>
            <a:endParaRPr lang="es-ES" sz="1200" dirty="0"/>
          </a:p>
        </p:txBody>
      </p:sp>
    </p:spTree>
    <p:extLst>
      <p:ext uri="{BB962C8B-B14F-4D97-AF65-F5344CB8AC3E}">
        <p14:creationId xmlns:p14="http://schemas.microsoft.com/office/powerpoint/2010/main" val="143344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2823" y="2681920"/>
            <a:ext cx="6651517" cy="3030903"/>
          </a:xfrm>
        </p:spPr>
        <p:txBody>
          <a:bodyPr>
            <a:normAutofit fontScale="77500" lnSpcReduction="20000"/>
          </a:bodyPr>
          <a:lstStyle/>
          <a:p>
            <a:r>
              <a:rPr lang="es-ES" sz="2800" dirty="0" err="1" smtClean="0">
                <a:latin typeface="Consolas" panose="020B0609020204030204" pitchFamily="49" charset="0"/>
              </a:rPr>
              <a:t>static</a:t>
            </a:r>
            <a:r>
              <a:rPr lang="es-ES" sz="2800" dirty="0" smtClean="0">
                <a:latin typeface="Consolas" panose="020B0609020204030204" pitchFamily="49" charset="0"/>
              </a:rPr>
              <a:t> </a:t>
            </a:r>
            <a:r>
              <a:rPr lang="es-ES" sz="2800" dirty="0" err="1" smtClean="0">
                <a:latin typeface="Consolas" panose="020B0609020204030204" pitchFamily="49" charset="0"/>
              </a:rPr>
              <a:t>void</a:t>
            </a:r>
            <a:r>
              <a:rPr lang="es-ES" sz="2800" dirty="0" smtClean="0">
                <a:latin typeface="Consolas" panose="020B0609020204030204" pitchFamily="49" charset="0"/>
              </a:rPr>
              <a:t> </a:t>
            </a:r>
            <a:r>
              <a:rPr lang="es-ES" sz="2800" dirty="0" err="1" smtClean="0">
                <a:latin typeface="Consolas" panose="020B0609020204030204" pitchFamily="49" charset="0"/>
              </a:rPr>
              <a:t>Main</a:t>
            </a:r>
            <a:r>
              <a:rPr lang="es-ES" sz="2800" dirty="0" smtClean="0">
                <a:latin typeface="Consolas" panose="020B0609020204030204" pitchFamily="49" charset="0"/>
              </a:rPr>
              <a:t>(</a:t>
            </a:r>
            <a:r>
              <a:rPr lang="es-ES" sz="2800" dirty="0" err="1" smtClean="0">
                <a:latin typeface="Consolas" panose="020B0609020204030204" pitchFamily="49" charset="0"/>
              </a:rPr>
              <a:t>string</a:t>
            </a:r>
            <a:r>
              <a:rPr lang="es-ES" sz="2800" dirty="0" smtClean="0">
                <a:latin typeface="Consolas" panose="020B0609020204030204" pitchFamily="49" charset="0"/>
              </a:rPr>
              <a:t>[] </a:t>
            </a:r>
            <a:r>
              <a:rPr lang="es-ES" sz="2800" dirty="0" err="1" smtClean="0">
                <a:latin typeface="Consolas" panose="020B0609020204030204" pitchFamily="49" charset="0"/>
              </a:rPr>
              <a:t>args</a:t>
            </a:r>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float</a:t>
            </a:r>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 = 100000000;</a:t>
            </a:r>
          </a:p>
          <a:p>
            <a:r>
              <a:rPr lang="es-ES" sz="2800" dirty="0" smtClean="0">
                <a:latin typeface="Consolas" panose="020B0609020204030204" pitchFamily="49" charset="0"/>
              </a:rPr>
              <a:t>     </a:t>
            </a:r>
            <a:r>
              <a:rPr lang="es-ES" sz="2800" dirty="0" err="1" smtClean="0">
                <a:latin typeface="Consolas" panose="020B0609020204030204" pitchFamily="49" charset="0"/>
              </a:rPr>
              <a:t>while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 &gt; 0)</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value</a:t>
            </a:r>
            <a:r>
              <a:rPr lang="es-ES" sz="2800" dirty="0" smtClean="0">
                <a:latin typeface="Consolas" panose="020B0609020204030204" pitchFamily="49" charset="0"/>
              </a:rPr>
              <a:t>;</a:t>
            </a:r>
          </a:p>
          <a:p>
            <a:r>
              <a:rPr lang="es-ES" sz="2800" dirty="0" smtClean="0">
                <a:latin typeface="Consolas" panose="020B0609020204030204" pitchFamily="49" charset="0"/>
              </a:rPr>
              <a:t>     }</a:t>
            </a:r>
          </a:p>
          <a:p>
            <a:r>
              <a:rPr lang="es-ES" sz="2800" dirty="0" smtClean="0">
                <a:latin typeface="Consolas" panose="020B0609020204030204" pitchFamily="49" charset="0"/>
              </a:rPr>
              <a:t>     </a:t>
            </a:r>
            <a:r>
              <a:rPr lang="es-ES" sz="2800" dirty="0" err="1" smtClean="0">
                <a:latin typeface="Consolas" panose="020B0609020204030204" pitchFamily="49" charset="0"/>
              </a:rPr>
              <a:t>Console.WriteLine</a:t>
            </a:r>
            <a:r>
              <a:rPr lang="es-ES" sz="2800" dirty="0" smtClean="0">
                <a:latin typeface="Consolas" panose="020B0609020204030204" pitchFamily="49" charset="0"/>
              </a:rPr>
              <a:t>(“</a:t>
            </a:r>
            <a:r>
              <a:rPr lang="es-ES" sz="2800" dirty="0" err="1" smtClean="0">
                <a:latin typeface="Consolas" panose="020B0609020204030204" pitchFamily="49" charset="0"/>
              </a:rPr>
              <a:t>Value</a:t>
            </a:r>
            <a:r>
              <a:rPr lang="es-ES" sz="2800" dirty="0" smtClean="0">
                <a:latin typeface="Consolas" panose="020B0609020204030204" pitchFamily="49" charset="0"/>
              </a:rPr>
              <a:t> es {0}”, </a:t>
            </a:r>
            <a:r>
              <a:rPr lang="es-ES" sz="2800" dirty="0" err="1" smtClean="0">
                <a:latin typeface="Consolas" panose="020B0609020204030204" pitchFamily="49" charset="0"/>
              </a:rPr>
              <a:t>value</a:t>
            </a:r>
            <a:r>
              <a:rPr lang="es-ES" sz="2800" dirty="0" smtClean="0">
                <a:latin typeface="Consolas" panose="020B0609020204030204" pitchFamily="49" charset="0"/>
              </a:rPr>
              <a:t>);</a:t>
            </a:r>
            <a:endParaRPr lang="es-ES" sz="2800" dirty="0">
              <a:latin typeface="Consolas" panose="020B0609020204030204" pitchFamily="49" charset="0"/>
            </a:endParaRPr>
          </a:p>
          <a:p>
            <a:r>
              <a:rPr lang="es-ES" sz="2800" dirty="0" smtClean="0">
                <a:latin typeface="Consolas" panose="020B0609020204030204" pitchFamily="49" charset="0"/>
              </a:rPr>
              <a:t>}</a:t>
            </a:r>
            <a:endParaRPr lang="es-ES" sz="2800" dirty="0">
              <a:latin typeface="Consolas" panose="020B0609020204030204" pitchFamily="49" charset="0"/>
            </a:endParaRPr>
          </a:p>
        </p:txBody>
      </p:sp>
      <p:sp>
        <p:nvSpPr>
          <p:cNvPr id="3" name="Title 2"/>
          <p:cNvSpPr>
            <a:spLocks noGrp="1"/>
          </p:cNvSpPr>
          <p:nvPr>
            <p:ph type="title"/>
          </p:nvPr>
        </p:nvSpPr>
        <p:spPr/>
        <p:txBody>
          <a:bodyPr/>
          <a:lstStyle/>
          <a:p>
            <a:r>
              <a:rPr lang="es-ES" dirty="0"/>
              <a:t>2</a:t>
            </a:r>
            <a:r>
              <a:rPr lang="es-ES" dirty="0" smtClean="0"/>
              <a:t>º Pregunta</a:t>
            </a:r>
            <a:endParaRPr lang="es-ES" dirty="0"/>
          </a:p>
        </p:txBody>
      </p:sp>
      <p:sp>
        <p:nvSpPr>
          <p:cNvPr id="4" name="Content Placeholder 1"/>
          <p:cNvSpPr txBox="1">
            <a:spLocks/>
          </p:cNvSpPr>
          <p:nvPr/>
        </p:nvSpPr>
        <p:spPr>
          <a:xfrm>
            <a:off x="8554340" y="2681920"/>
            <a:ext cx="2871306" cy="3030903"/>
          </a:xfrm>
          <a:prstGeom prst="rect">
            <a:avLst/>
          </a:prstGeom>
        </p:spPr>
        <p:txBody>
          <a:bodyPr vert="horz" lIns="91440" tIns="45720" rIns="91440" bIns="45720" rtlCol="0">
            <a:normAutofit/>
          </a:bodyPr>
          <a:lstStyle>
            <a:lvl1pPr marL="0" indent="0" algn="l" defTabSz="1219170" rtl="0" eaLnBrk="1" latinLnBrk="0" hangingPunct="1">
              <a:spcBef>
                <a:spcPct val="20000"/>
              </a:spcBef>
              <a:buClr>
                <a:schemeClr val="tx2"/>
              </a:buClr>
              <a:buSzPct val="70000"/>
              <a:buFont typeface="Helvetica35-Thin"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990575" indent="-380990" algn="l" defTabSz="1219170" rtl="0" eaLnBrk="1" latinLnBrk="0" hangingPunct="1">
              <a:spcBef>
                <a:spcPct val="20000"/>
              </a:spcBef>
              <a:buClr>
                <a:schemeClr val="tx2"/>
              </a:buClr>
              <a:buSzPct val="70000"/>
              <a:buFont typeface="Helvetica35-Thin" pitchFamily="34" charset="0"/>
              <a:buChar char="–"/>
              <a:defRPr sz="21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lgn="l" defTabSz="1219170" rtl="0" eaLnBrk="1" latinLnBrk="0" hangingPunct="1">
              <a:spcBef>
                <a:spcPct val="20000"/>
              </a:spcBef>
              <a:buClr>
                <a:schemeClr val="tx2"/>
              </a:buClr>
              <a:buSzPct val="70000"/>
              <a:buFont typeface="Helvetica35-Thin" pitchFamily="34" charset="0"/>
              <a:buChar char="–"/>
              <a:defRPr sz="1867"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lgn="l" defTabSz="1219170" rtl="0" eaLnBrk="1" latinLnBrk="0" hangingPunct="1">
              <a:spcBef>
                <a:spcPct val="20000"/>
              </a:spcBef>
              <a:buClr>
                <a:schemeClr val="tx2"/>
              </a:buClr>
              <a:buSzPct val="70000"/>
              <a:buFont typeface="Helvetica35-Thin" pitchFamily="34" charset="0"/>
              <a:buChar char="–"/>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lgn="l" defTabSz="1219170" rtl="0" eaLnBrk="1" latinLnBrk="0" hangingPunct="1">
              <a:spcBef>
                <a:spcPct val="20000"/>
              </a:spcBef>
              <a:buClr>
                <a:schemeClr val="tx2"/>
              </a:buClr>
              <a:buSzPct val="70000"/>
              <a:buFont typeface="Helvetica35-Thin" pitchFamily="34" charset="0"/>
              <a:buChar char="–"/>
              <a:defRPr sz="133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000" dirty="0" smtClean="0"/>
              <a:t>A </a:t>
            </a:r>
            <a:r>
              <a:rPr lang="es-ES" sz="2000" dirty="0" err="1" smtClean="0"/>
              <a:t>Value</a:t>
            </a:r>
            <a:r>
              <a:rPr lang="es-ES" sz="2000" dirty="0" smtClean="0"/>
              <a:t> es 0</a:t>
            </a:r>
          </a:p>
          <a:p>
            <a:r>
              <a:rPr lang="es-ES" sz="2000" dirty="0" smtClean="0"/>
              <a:t>B </a:t>
            </a:r>
            <a:r>
              <a:rPr lang="es-ES" sz="2000" dirty="0" err="1" smtClean="0"/>
              <a:t>Value</a:t>
            </a:r>
            <a:r>
              <a:rPr lang="es-ES" sz="2000" dirty="0" smtClean="0"/>
              <a:t> es 0.00000001</a:t>
            </a:r>
          </a:p>
          <a:p>
            <a:r>
              <a:rPr lang="es-ES" sz="2000" dirty="0" smtClean="0"/>
              <a:t>C Nunca se imprime el valor de </a:t>
            </a:r>
            <a:r>
              <a:rPr lang="es-ES" sz="2000" dirty="0" err="1" smtClean="0"/>
              <a:t>Value</a:t>
            </a:r>
            <a:endParaRPr lang="es-ES" sz="2000" dirty="0" smtClean="0"/>
          </a:p>
          <a:p>
            <a:r>
              <a:rPr lang="es-ES" sz="2000" dirty="0" smtClean="0"/>
              <a:t>D No compila</a:t>
            </a:r>
            <a:endParaRPr lang="es-ES" sz="2000" dirty="0"/>
          </a:p>
        </p:txBody>
      </p:sp>
    </p:spTree>
    <p:extLst>
      <p:ext uri="{BB962C8B-B14F-4D97-AF65-F5344CB8AC3E}">
        <p14:creationId xmlns:p14="http://schemas.microsoft.com/office/powerpoint/2010/main" val="17520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hemeLight">
  <a:themeElements>
    <a:clrScheme name="Plain">
      <a:dk1>
        <a:srgbClr val="17212D"/>
      </a:dk1>
      <a:lt1>
        <a:srgbClr val="E7ECEF"/>
      </a:lt1>
      <a:dk2>
        <a:srgbClr val="17212D"/>
      </a:dk2>
      <a:lt2>
        <a:srgbClr val="E7ECEF"/>
      </a:lt2>
      <a:accent1>
        <a:srgbClr val="07D0FF"/>
      </a:accent1>
      <a:accent2>
        <a:srgbClr val="5697A4"/>
      </a:accent2>
      <a:accent3>
        <a:srgbClr val="92D050"/>
      </a:accent3>
      <a:accent4>
        <a:srgbClr val="17212D"/>
      </a:accent4>
      <a:accent5>
        <a:srgbClr val="61676E"/>
      </a:accent5>
      <a:accent6>
        <a:srgbClr val="91959C"/>
      </a:accent6>
      <a:hlink>
        <a:srgbClr val="00AAD5"/>
      </a:hlink>
      <a:folHlink>
        <a:srgbClr val="0080FF"/>
      </a:folHlink>
    </a:clrScheme>
    <a:fontScheme name="Custom Plain">
      <a:majorFont>
        <a:latin typeface="Raleway"/>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cc60d69-a5f6-4f8f-8194-a79b51c73eb9">
      <UserInfo>
        <DisplayName>Clara Assin</DisplayName>
        <AccountId>198</AccountId>
        <AccountType/>
      </UserInfo>
      <UserInfo>
        <DisplayName>Belen Muñiz</DisplayName>
        <AccountId>266</AccountId>
        <AccountType/>
      </UserInfo>
      <UserInfo>
        <DisplayName>Pablo Pelaez Aller</DisplayName>
        <AccountId>35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3EF14074170A48B980B7FB4A9CBA4D" ma:contentTypeVersion="2" ma:contentTypeDescription="Create a new document." ma:contentTypeScope="" ma:versionID="80c7aa178cdc79762312eb18cd6dba51">
  <xsd:schema xmlns:xsd="http://www.w3.org/2001/XMLSchema" xmlns:xs="http://www.w3.org/2001/XMLSchema" xmlns:p="http://schemas.microsoft.com/office/2006/metadata/properties" xmlns:ns2="5cc60d69-a5f6-4f8f-8194-a79b51c73eb9" targetNamespace="http://schemas.microsoft.com/office/2006/metadata/properties" ma:root="true" ma:fieldsID="f586e81e4a305d235514ac3262487cf3" ns2:_="">
    <xsd:import namespace="5cc60d69-a5f6-4f8f-8194-a79b51c73eb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AA2E6C-506C-44BF-98B5-373FEE3DCA88}">
  <ds:schemaRefs>
    <ds:schemaRef ds:uri="http://schemas.microsoft.com/sharepoint/v3/contenttype/forms"/>
  </ds:schemaRefs>
</ds:datastoreItem>
</file>

<file path=customXml/itemProps2.xml><?xml version="1.0" encoding="utf-8"?>
<ds:datastoreItem xmlns:ds="http://schemas.openxmlformats.org/officeDocument/2006/customXml" ds:itemID="{DD77C9E3-1B06-46F1-B79D-4B433ADBAE57}">
  <ds:schemaRef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 ds:uri="5cc60d69-a5f6-4f8f-8194-a79b51c73eb9"/>
    <ds:schemaRef ds:uri="http://purl.org/dc/dcmitype/"/>
    <ds:schemaRef ds:uri="http://purl.org/dc/terms/"/>
  </ds:schemaRefs>
</ds:datastoreItem>
</file>

<file path=customXml/itemProps3.xml><?xml version="1.0" encoding="utf-8"?>
<ds:datastoreItem xmlns:ds="http://schemas.openxmlformats.org/officeDocument/2006/customXml" ds:itemID="{E317719B-8965-43BC-BD5C-AAD9AFA63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c60d69-a5f6-4f8f-8194-a79b51c73e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11724</TotalTime>
  <Words>2614</Words>
  <Application>Microsoft Office PowerPoint</Application>
  <PresentationFormat>Widescreen</PresentationFormat>
  <Paragraphs>203</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Consolas</vt:lpstr>
      <vt:lpstr>Open Sans</vt:lpstr>
      <vt:lpstr>Calibri</vt:lpstr>
      <vt:lpstr>Raleway</vt:lpstr>
      <vt:lpstr>Raleway Light</vt:lpstr>
      <vt:lpstr>Helvetica35-Thin</vt:lpstr>
      <vt:lpstr>Arial</vt:lpstr>
      <vt:lpstr>ThemeLight</vt:lpstr>
      <vt:lpstr>PowerPoint Presentation</vt:lpstr>
      <vt:lpstr>PowerPoint Presentation</vt:lpstr>
      <vt:lpstr>PowerPoint Presentation</vt:lpstr>
      <vt:lpstr>OBJETIVOS de la sesión</vt:lpstr>
      <vt:lpstr>1º Pregunta</vt:lpstr>
      <vt:lpstr>LAS CLAVES</vt:lpstr>
      <vt:lpstr>demo</vt:lpstr>
      <vt:lpstr>1º Pregunta. La solución</vt:lpstr>
      <vt:lpstr>2º Pregunta</vt:lpstr>
      <vt:lpstr>LAS CLAVES</vt:lpstr>
      <vt:lpstr>demo</vt:lpstr>
      <vt:lpstr>2º Pregunta. La Solución</vt:lpstr>
      <vt:lpstr>3º Pregunta</vt:lpstr>
      <vt:lpstr>LAS CLAVES</vt:lpstr>
      <vt:lpstr>demo</vt:lpstr>
      <vt:lpstr>3º Pregunta. LA SOLUCIÓN</vt:lpstr>
      <vt:lpstr>4º Pregunta</vt:lpstr>
      <vt:lpstr>LAS CLAVES</vt:lpstr>
      <vt:lpstr>demo</vt:lpstr>
      <vt:lpstr>4º Pregunta. La solución</vt:lpstr>
      <vt:lpstr>demo</vt:lpstr>
      <vt:lpstr>5º Pregunta</vt:lpstr>
      <vt:lpstr>LAS CLAVES</vt:lpstr>
      <vt:lpstr>5º Pregunta. LA SOLUCIÓN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PlainConcepts</dc:creator>
  <cp:lastModifiedBy>Sergio Gallardo Sales</cp:lastModifiedBy>
  <cp:revision>431</cp:revision>
  <dcterms:created xsi:type="dcterms:W3CDTF">2015-09-03T07:07:39Z</dcterms:created>
  <dcterms:modified xsi:type="dcterms:W3CDTF">2016-04-08T11:42:05Z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0x0101006E3EF14074170A48B980B7FB4A9CBA4D</vt:lpwstr>
  </property>
</Properties>
</file>